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9" r:id="rId1"/>
  </p:sldMasterIdLst>
  <p:notesMasterIdLst>
    <p:notesMasterId r:id="rId29"/>
  </p:notesMasterIdLst>
  <p:sldIdLst>
    <p:sldId id="264" r:id="rId2"/>
    <p:sldId id="317" r:id="rId3"/>
    <p:sldId id="284" r:id="rId4"/>
    <p:sldId id="295" r:id="rId5"/>
    <p:sldId id="273" r:id="rId6"/>
    <p:sldId id="305" r:id="rId7"/>
    <p:sldId id="306" r:id="rId8"/>
    <p:sldId id="265" r:id="rId9"/>
    <p:sldId id="280" r:id="rId10"/>
    <p:sldId id="274" r:id="rId11"/>
    <p:sldId id="275" r:id="rId12"/>
    <p:sldId id="308" r:id="rId13"/>
    <p:sldId id="309" r:id="rId14"/>
    <p:sldId id="310" r:id="rId15"/>
    <p:sldId id="311" r:id="rId16"/>
    <p:sldId id="312" r:id="rId17"/>
    <p:sldId id="314" r:id="rId18"/>
    <p:sldId id="261" r:id="rId19"/>
    <p:sldId id="272" r:id="rId20"/>
    <p:sldId id="318" r:id="rId21"/>
    <p:sldId id="257" r:id="rId22"/>
    <p:sldId id="319" r:id="rId23"/>
    <p:sldId id="320" r:id="rId24"/>
    <p:sldId id="304" r:id="rId25"/>
    <p:sldId id="303" r:id="rId26"/>
    <p:sldId id="289" r:id="rId27"/>
    <p:sldId id="307"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1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4843" autoAdjust="0"/>
    <p:restoredTop sz="94660"/>
  </p:normalViewPr>
  <p:slideViewPr>
    <p:cSldViewPr snapToGrid="0">
      <p:cViewPr varScale="1">
        <p:scale>
          <a:sx n="66" d="100"/>
          <a:sy n="66" d="100"/>
        </p:scale>
        <p:origin x="200" y="3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5ECD9B-B69C-5F4A-9830-4AADDF394A8C}" type="datetimeFigureOut">
              <a:rPr lang="en-US" smtClean="0"/>
              <a:t>12/19/20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55A5DF-3B47-9242-84C3-127C253FDCFF}" type="slidenum">
              <a:rPr lang="en-US" smtClean="0"/>
              <a:t>‹#›</a:t>
            </a:fld>
            <a:endParaRPr lang="en-US"/>
          </a:p>
        </p:txBody>
      </p:sp>
    </p:spTree>
    <p:extLst>
      <p:ext uri="{BB962C8B-B14F-4D97-AF65-F5344CB8AC3E}">
        <p14:creationId xmlns:p14="http://schemas.microsoft.com/office/powerpoint/2010/main" val="30061400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85242eb5b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85242eb5b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246692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9" name="Google Shape;11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083781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9" name="Google Shape;11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026760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12/19/20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rIns="45720"/>
          <a:lstStyle/>
          <a:p>
            <a:fld id="{330EA680-D336-4FF7-8B7A-9848BB0A1C32}" type="slidenum">
              <a:rPr lang="en-US" smtClean="0"/>
              <a:t>‹#›</a:t>
            </a:fld>
            <a:endParaRPr lang="en-US"/>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18261952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12/19/20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9455433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12/19/20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3126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12/19/20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7687453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12/19/20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3335558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12/19/20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0649287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846CE7D5-CF57-46EF-B807-FDD0502418D4}" type="datetimeFigureOut">
              <a:rPr lang="en-US" smtClean="0"/>
              <a:t>12/19/20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764905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12/19/20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25249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12/19/20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1319821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12/19/20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6591872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12/19/20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77560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846CE7D5-CF57-46EF-B807-FDD0502418D4}" type="datetimeFigureOut">
              <a:rPr lang="en-US" smtClean="0"/>
              <a:t>12/19/20</a:t>
            </a:fld>
            <a:endParaRPr lang="en-US"/>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330EA680-D336-4FF7-8B7A-9848BB0A1C32}" type="slidenum">
              <a:rPr lang="en-US" smtClean="0"/>
              <a:t>‹#›</a:t>
            </a:fld>
            <a:endParaRPr lang="en-US"/>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418404162"/>
      </p:ext>
    </p:extLst>
  </p:cSld>
  <p:clrMap bg1="dk1" tx1="lt1" bg2="dk2" tx2="lt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Lst>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5" Type="http://schemas.openxmlformats.org/officeDocument/2006/relationships/image" Target="../media/image5.tiff"/><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5" Type="http://schemas.openxmlformats.org/officeDocument/2006/relationships/image" Target="../media/image6.png"/><Relationship Id="rId4" Type="http://schemas.openxmlformats.org/officeDocument/2006/relationships/hyperlink" Target="mailto:nedra.brown@gcccd.edu"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s://www.grossmont.edu/student-support/health-and-wellness/index.php" TargetMode="External"/><Relationship Id="rId5" Type="http://schemas.openxmlformats.org/officeDocument/2006/relationships/image" Target="../media/image6.png"/><Relationship Id="rId4" Type="http://schemas.openxmlformats.org/officeDocument/2006/relationships/hyperlink" Target="mailto:elaine.adlam@gcccd.edu"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hyperlink" Target="mailto:elaine.adlam@gcccd.edu"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hyperlink" Target="mailto:elaine.adlam@gcccd.edu" TargetMode="External"/><Relationship Id="rId4" Type="http://schemas.openxmlformats.org/officeDocument/2006/relationships/hyperlink" Target="http://www.grossmont.health@gcccd.edu" TargetMode="External"/></Relationships>
</file>

<file path=ppt/slides/_rels/slide8.xml.rels><?xml version="1.0" encoding="UTF-8" standalone="yes"?>
<Relationships xmlns="http://schemas.openxmlformats.org/package/2006/relationships"><Relationship Id="rId8" Type="http://schemas.openxmlformats.org/officeDocument/2006/relationships/hyperlink" Target="https://www.grossmontgriffins.com/information/Athletic_Training/Athletic_Training_Forms" TargetMode="External"/><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6.xml"/><Relationship Id="rId6" Type="http://schemas.openxmlformats.org/officeDocument/2006/relationships/hyperlink" Target="mailto:chris.ray@gcccd.edu" TargetMode="External"/><Relationship Id="rId5" Type="http://schemas.openxmlformats.org/officeDocument/2006/relationships/hyperlink" Target="mailto:joseph.parry@gcccd.edu" TargetMode="Externa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hyperlink" Target="mailto:chris.ray@gcccd.edu" TargetMode="External"/><Relationship Id="rId5" Type="http://schemas.openxmlformats.org/officeDocument/2006/relationships/hyperlink" Target="mailto:joseph.parry@gcccd.edu" TargetMode="Externa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hyperlink" Target="mailto:heidi.holmquist@gcccd.edu"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17.jpg"/><Relationship Id="rId5" Type="http://schemas.openxmlformats.org/officeDocument/2006/relationships/image" Target="../media/image6.png"/><Relationship Id="rId4" Type="http://schemas.openxmlformats.org/officeDocument/2006/relationships/hyperlink" Target="mailto:patrick.aure@gcccd.edu"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8.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mailto:patrick.aure@gcccd.edu" TargetMode="External"/><Relationship Id="rId5" Type="http://schemas.openxmlformats.org/officeDocument/2006/relationships/image" Target="../media/image6.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www.grossmontgriffins.com/" TargetMode="External"/><Relationship Id="rId5" Type="http://schemas.openxmlformats.org/officeDocument/2006/relationships/hyperlink" Target="mailto:patrick.aure@gcccd.edu" TargetMode="Externa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8" Type="http://schemas.openxmlformats.org/officeDocument/2006/relationships/hyperlink" Target="mailto:grossmont.fa.outreach@gcccd.edu" TargetMode="External"/><Relationship Id="rId3" Type="http://schemas.openxmlformats.org/officeDocument/2006/relationships/hyperlink" Target="mailto:luma.shamon@gcccd.edu" TargetMode="External"/><Relationship Id="rId7" Type="http://schemas.openxmlformats.org/officeDocument/2006/relationships/hyperlink" Target="mailto:diana.barajas@gcccd.edu" TargetMode="External"/><Relationship Id="rId2" Type="http://schemas.openxmlformats.org/officeDocument/2006/relationships/hyperlink" Target="mailto:nadia.almaguer@gcccd.edu" TargetMode="External"/><Relationship Id="rId1" Type="http://schemas.openxmlformats.org/officeDocument/2006/relationships/slideLayout" Target="../slideLayouts/slideLayout4.xml"/><Relationship Id="rId6" Type="http://schemas.openxmlformats.org/officeDocument/2006/relationships/hyperlink" Target="mailto:iliana.garcia@gcccd.edu" TargetMode="External"/><Relationship Id="rId11" Type="http://schemas.openxmlformats.org/officeDocument/2006/relationships/hyperlink" Target="mailto:jdiana.barajas@gcccd.edu" TargetMode="External"/><Relationship Id="rId5" Type="http://schemas.openxmlformats.org/officeDocument/2006/relationships/hyperlink" Target="mailto:andre.bin-walee@gcccd.edu" TargetMode="External"/><Relationship Id="rId10" Type="http://schemas.openxmlformats.org/officeDocument/2006/relationships/image" Target="../media/image21.jfif"/><Relationship Id="rId4" Type="http://schemas.openxmlformats.org/officeDocument/2006/relationships/hyperlink" Target="mailto:brenda.gates@gcccd.edu" TargetMode="External"/><Relationship Id="rId9"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21.jfif"/><Relationship Id="rId2" Type="http://schemas.openxmlformats.org/officeDocument/2006/relationships/image" Target="../media/image20.png"/><Relationship Id="rId1" Type="http://schemas.openxmlformats.org/officeDocument/2006/relationships/slideLayout" Target="../slideLayouts/slideLayout4.xml"/><Relationship Id="rId4" Type="http://schemas.openxmlformats.org/officeDocument/2006/relationships/hyperlink" Target="mailto:jdiana.barajas@gcccd.edu"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mailto:jdiana.barajas@gcccd.edu" TargetMode="External"/><Relationship Id="rId2" Type="http://schemas.openxmlformats.org/officeDocument/2006/relationships/image" Target="../media/image21.jfif"/><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1.jfif"/><Relationship Id="rId2" Type="http://schemas.openxmlformats.org/officeDocument/2006/relationships/hyperlink" Target="mailto:josceline.torres@gcccd.edu" TargetMode="Externa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1.jfif"/><Relationship Id="rId1" Type="http://schemas.openxmlformats.org/officeDocument/2006/relationships/slideLayout" Target="../slideLayouts/slideLayout6.xml"/><Relationship Id="rId5" Type="http://schemas.openxmlformats.org/officeDocument/2006/relationships/hyperlink" Target="mailto:josceline.torres@gcccd.edu" TargetMode="External"/><Relationship Id="rId4" Type="http://schemas.openxmlformats.org/officeDocument/2006/relationships/hyperlink" Target="http://www.gcccd.academicworks.co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hyperlink" Target="http://www.grossomontgriffins.com/" TargetMode="External"/><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hyperlink" Target="https://grossmont.prestosports.com/information/COVID-19_HELP" TargetMode="External"/><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DBBA26C-89C3-411F-9753-606A413F89A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9" name="Picture 8">
            <a:extLst>
              <a:ext uri="{FF2B5EF4-FFF2-40B4-BE49-F238E27FC236}">
                <a16:creationId xmlns:a16="http://schemas.microsoft.com/office/drawing/2014/main" id="{EEAD2215-6311-4D1C-B6B5-F57CB6BFCBC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1" name="Rectangle 10">
            <a:extLst>
              <a:ext uri="{FF2B5EF4-FFF2-40B4-BE49-F238E27FC236}">
                <a16:creationId xmlns:a16="http://schemas.microsoft.com/office/drawing/2014/main" id="{7BA5DE79-30D1-4A10-8DB9-0A6E523A97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9ABD0D63-D23F-4AE7-8270-4185EF9C1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72168E9E-94E9-4BE3-B88C-C8A4681177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a:extLst>
              <a:ext uri="{FF2B5EF4-FFF2-40B4-BE49-F238E27FC236}">
                <a16:creationId xmlns:a16="http://schemas.microsoft.com/office/drawing/2014/main" id="{12107AC1-AA0D-4097-B03D-FD3C632AB8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TextBox 18">
            <a:extLst>
              <a:ext uri="{FF2B5EF4-FFF2-40B4-BE49-F238E27FC236}">
                <a16:creationId xmlns:a16="http://schemas.microsoft.com/office/drawing/2014/main" id="{7C8D231A-EC46-4736-B00F-76D307082204}"/>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282" y="3262852"/>
            <a:ext cx="415636" cy="461665"/>
          </a:xfrm>
          <a:prstGeom prst="rect">
            <a:avLst/>
          </a:prstGeom>
          <a:noFill/>
        </p:spPr>
        <p:txBody>
          <a:bodyPr wrap="square" rtlCol="0">
            <a:spAutoFit/>
          </a:bodyPr>
          <a:lstStyle/>
          <a:p>
            <a:pPr algn="r">
              <a:spcAft>
                <a:spcPts val="600"/>
              </a:spcAft>
            </a:pP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 useBgFill="1">
        <p:nvSpPr>
          <p:cNvPr id="21" name="Rectangle 20">
            <a:extLst>
              <a:ext uri="{FF2B5EF4-FFF2-40B4-BE49-F238E27FC236}">
                <a16:creationId xmlns:a16="http://schemas.microsoft.com/office/drawing/2014/main" id="{92806DFD-E192-42CC-B190-3C4C95B8FF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9867"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58A0B6A-DEC0-46AC-8D12-B6E45FCD1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33" y="0"/>
            <a:ext cx="12189867" cy="6858001"/>
          </a:xfrm>
          <a:prstGeom prst="rect">
            <a:avLst/>
          </a:prstGeom>
          <a:solidFill>
            <a:schemeClr val="tx2">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8C1A506D-EB69-4549-9782-F0EBB2A9AE9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6" name="Content Placeholder 4" descr="A picture containing mountain, outdoor, grass, game&#10;&#10;Description automatically generated">
            <a:extLst>
              <a:ext uri="{FF2B5EF4-FFF2-40B4-BE49-F238E27FC236}">
                <a16:creationId xmlns:a16="http://schemas.microsoft.com/office/drawing/2014/main" id="{358DCA2B-37ED-BA40-B35D-8939693257EF}"/>
              </a:ext>
            </a:extLst>
          </p:cNvPr>
          <p:cNvPicPr>
            <a:picLocks noChangeAspect="1"/>
          </p:cNvPicPr>
          <p:nvPr/>
        </p:nvPicPr>
        <p:blipFill rotWithShape="1">
          <a:blip r:embed="rId4">
            <a:extLst>
              <a:ext uri="{28A0092B-C50C-407E-A947-70E740481C1C}">
                <a14:useLocalDpi xmlns:a14="http://schemas.microsoft.com/office/drawing/2010/main" val="0"/>
              </a:ext>
            </a:extLst>
          </a:blip>
          <a:srcRect t="27420" r="-1" b="-1"/>
          <a:stretch/>
        </p:blipFill>
        <p:spPr>
          <a:xfrm>
            <a:off x="6441" y="-6691"/>
            <a:ext cx="12189866" cy="5097645"/>
          </a:xfrm>
          <a:prstGeom prst="rect">
            <a:avLst/>
          </a:prstGeom>
          <a:noFill/>
          <a:ln>
            <a:solidFill>
              <a:schemeClr val="accent6"/>
            </a:solidFill>
          </a:ln>
        </p:spPr>
      </p:pic>
      <p:sp>
        <p:nvSpPr>
          <p:cNvPr id="18" name="Title 1">
            <a:extLst>
              <a:ext uri="{FF2B5EF4-FFF2-40B4-BE49-F238E27FC236}">
                <a16:creationId xmlns:a16="http://schemas.microsoft.com/office/drawing/2014/main" id="{CF668157-B2F5-1A43-8440-BE3ACAED0226}"/>
              </a:ext>
            </a:extLst>
          </p:cNvPr>
          <p:cNvSpPr>
            <a:spLocks noGrp="1"/>
          </p:cNvSpPr>
          <p:nvPr>
            <p:ph type="title"/>
          </p:nvPr>
        </p:nvSpPr>
        <p:spPr>
          <a:xfrm>
            <a:off x="2191282" y="5367429"/>
            <a:ext cx="9881269" cy="1178938"/>
          </a:xfrm>
        </p:spPr>
        <p:txBody>
          <a:bodyPr vert="horz" lIns="91440" tIns="45720" rIns="91440" bIns="45720" rtlCol="0" anchor="t">
            <a:normAutofit fontScale="90000"/>
          </a:bodyPr>
          <a:lstStyle/>
          <a:p>
            <a:pPr algn="ctr"/>
            <a:r>
              <a:rPr lang="en-US" sz="4400" b="1" dirty="0"/>
              <a:t>VIRTUAL ATHLETICS FORUM ATHLETIC COMPETITION SPRING 2021</a:t>
            </a:r>
          </a:p>
        </p:txBody>
      </p:sp>
      <p:pic>
        <p:nvPicPr>
          <p:cNvPr id="5" name="Picture 4">
            <a:extLst>
              <a:ext uri="{FF2B5EF4-FFF2-40B4-BE49-F238E27FC236}">
                <a16:creationId xmlns:a16="http://schemas.microsoft.com/office/drawing/2014/main" id="{9C4E97BC-8283-8942-AF13-91C0D9306D06}"/>
              </a:ext>
            </a:extLst>
          </p:cNvPr>
          <p:cNvPicPr>
            <a:picLocks noChangeAspect="1"/>
          </p:cNvPicPr>
          <p:nvPr/>
        </p:nvPicPr>
        <p:blipFill>
          <a:blip r:embed="rId5"/>
          <a:stretch>
            <a:fillRect/>
          </a:stretch>
        </p:blipFill>
        <p:spPr>
          <a:xfrm>
            <a:off x="838775" y="5367429"/>
            <a:ext cx="973092" cy="1178938"/>
          </a:xfrm>
          <a:prstGeom prst="rect">
            <a:avLst/>
          </a:prstGeom>
        </p:spPr>
      </p:pic>
    </p:spTree>
    <p:extLst>
      <p:ext uri="{BB962C8B-B14F-4D97-AF65-F5344CB8AC3E}">
        <p14:creationId xmlns:p14="http://schemas.microsoft.com/office/powerpoint/2010/main" val="17912574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DBBA26C-89C3-411F-9753-606A413F89A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9" name="Picture 8">
            <a:extLst>
              <a:ext uri="{FF2B5EF4-FFF2-40B4-BE49-F238E27FC236}">
                <a16:creationId xmlns:a16="http://schemas.microsoft.com/office/drawing/2014/main" id="{EEAD2215-6311-4D1C-B6B5-F57CB6BFCBC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1" name="Rectangle 10">
            <a:extLst>
              <a:ext uri="{FF2B5EF4-FFF2-40B4-BE49-F238E27FC236}">
                <a16:creationId xmlns:a16="http://schemas.microsoft.com/office/drawing/2014/main" id="{7BA5DE79-30D1-4A10-8DB9-0A6E523A97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9ABD0D63-D23F-4AE7-8270-4185EF9C1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72168E9E-94E9-4BE3-B88C-C8A4681177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a:extLst>
              <a:ext uri="{FF2B5EF4-FFF2-40B4-BE49-F238E27FC236}">
                <a16:creationId xmlns:a16="http://schemas.microsoft.com/office/drawing/2014/main" id="{12107AC1-AA0D-4097-B03D-FD3C632AB8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TextBox 18">
            <a:extLst>
              <a:ext uri="{FF2B5EF4-FFF2-40B4-BE49-F238E27FC236}">
                <a16:creationId xmlns:a16="http://schemas.microsoft.com/office/drawing/2014/main" id="{7C8D231A-EC46-4736-B00F-76D307082204}"/>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282" y="3262852"/>
            <a:ext cx="415636" cy="461665"/>
          </a:xfrm>
          <a:prstGeom prst="rect">
            <a:avLst/>
          </a:prstGeom>
          <a:noFill/>
        </p:spPr>
        <p:txBody>
          <a:bodyPr wrap="square" rtlCol="0">
            <a:spAutoFit/>
          </a:bodyPr>
          <a:lstStyle/>
          <a:p>
            <a:pPr algn="r">
              <a:spcAft>
                <a:spcPts val="600"/>
              </a:spcAft>
            </a:pP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 useBgFill="1">
        <p:nvSpPr>
          <p:cNvPr id="21" name="Rectangle 20">
            <a:extLst>
              <a:ext uri="{FF2B5EF4-FFF2-40B4-BE49-F238E27FC236}">
                <a16:creationId xmlns:a16="http://schemas.microsoft.com/office/drawing/2014/main" id="{92806DFD-E192-42CC-B190-3C4C95B8FF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9867"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58A0B6A-DEC0-46AC-8D12-B6E45FCD1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33" y="0"/>
            <a:ext cx="12189867" cy="6858001"/>
          </a:xfrm>
          <a:prstGeom prst="rect">
            <a:avLst/>
          </a:prstGeom>
          <a:solidFill>
            <a:schemeClr val="tx2">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8C1A506D-EB69-4549-9782-F0EBB2A9AE9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sp>
        <p:nvSpPr>
          <p:cNvPr id="14" name="Title 1">
            <a:extLst>
              <a:ext uri="{FF2B5EF4-FFF2-40B4-BE49-F238E27FC236}">
                <a16:creationId xmlns:a16="http://schemas.microsoft.com/office/drawing/2014/main" id="{652F6F57-6BE5-3B4A-BF21-D45AC6EB42FB}"/>
              </a:ext>
            </a:extLst>
          </p:cNvPr>
          <p:cNvSpPr txBox="1">
            <a:spLocks/>
          </p:cNvSpPr>
          <p:nvPr/>
        </p:nvSpPr>
        <p:spPr>
          <a:xfrm>
            <a:off x="1232637" y="1706137"/>
            <a:ext cx="9571781" cy="2506422"/>
          </a:xfrm>
          <a:prstGeom prst="rect">
            <a:avLst/>
          </a:prstGeom>
        </p:spPr>
        <p:txBody>
          <a:bodyPr vert="horz" lIns="91440" tIns="45720" rIns="91440" bIns="45720" rtlCol="0" anchor="b">
            <a:normAutofit/>
          </a:bodyPr>
          <a:lst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a:lstStyle>
          <a:p>
            <a:pPr algn="ctr"/>
            <a:r>
              <a:rPr lang="en-US" sz="6000" b="1" dirty="0"/>
              <a:t>WELCOME</a:t>
            </a:r>
            <a:br>
              <a:rPr lang="en-US" sz="5100" dirty="0"/>
            </a:br>
            <a:r>
              <a:rPr lang="en-US" sz="4500" dirty="0"/>
              <a:t>Presented by Dr. Marsha Gable</a:t>
            </a:r>
            <a:br>
              <a:rPr lang="en-US" sz="4500" dirty="0"/>
            </a:br>
            <a:r>
              <a:rPr lang="en-US" sz="3500" dirty="0"/>
              <a:t>Interim President Grossmont College</a:t>
            </a:r>
          </a:p>
        </p:txBody>
      </p:sp>
      <p:pic>
        <p:nvPicPr>
          <p:cNvPr id="16" name="Picture 15" descr="A close up of a sign&#10;&#10;Description automatically generated">
            <a:extLst>
              <a:ext uri="{FF2B5EF4-FFF2-40B4-BE49-F238E27FC236}">
                <a16:creationId xmlns:a16="http://schemas.microsoft.com/office/drawing/2014/main" id="{BCFDF38E-CCCA-BD47-900B-722633B080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73937" y="5143501"/>
            <a:ext cx="939800" cy="1143000"/>
          </a:xfrm>
          <a:prstGeom prst="rect">
            <a:avLst/>
          </a:prstGeom>
        </p:spPr>
      </p:pic>
    </p:spTree>
    <p:extLst>
      <p:ext uri="{BB962C8B-B14F-4D97-AF65-F5344CB8AC3E}">
        <p14:creationId xmlns:p14="http://schemas.microsoft.com/office/powerpoint/2010/main" val="36866007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3DBBA26C-89C3-411F-9753-606A413F89A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5" name="Picture 8">
            <a:extLst>
              <a:ext uri="{FF2B5EF4-FFF2-40B4-BE49-F238E27FC236}">
                <a16:creationId xmlns:a16="http://schemas.microsoft.com/office/drawing/2014/main" id="{EEAD2215-6311-4D1C-B6B5-F57CB6BFCBC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6" name="Rectangle 10">
            <a:extLst>
              <a:ext uri="{FF2B5EF4-FFF2-40B4-BE49-F238E27FC236}">
                <a16:creationId xmlns:a16="http://schemas.microsoft.com/office/drawing/2014/main" id="{7BA5DE79-30D1-4A10-8DB9-0A6E523A97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12">
            <a:extLst>
              <a:ext uri="{FF2B5EF4-FFF2-40B4-BE49-F238E27FC236}">
                <a16:creationId xmlns:a16="http://schemas.microsoft.com/office/drawing/2014/main" id="{9ABD0D63-D23F-4AE7-8270-4185EF9C1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14">
            <a:extLst>
              <a:ext uri="{FF2B5EF4-FFF2-40B4-BE49-F238E27FC236}">
                <a16:creationId xmlns:a16="http://schemas.microsoft.com/office/drawing/2014/main" id="{72168E9E-94E9-4BE3-B88C-C8A4681177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6">
            <a:extLst>
              <a:ext uri="{FF2B5EF4-FFF2-40B4-BE49-F238E27FC236}">
                <a16:creationId xmlns:a16="http://schemas.microsoft.com/office/drawing/2014/main" id="{12107AC1-AA0D-4097-B03D-FD3C632AB8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TextBox 18">
            <a:extLst>
              <a:ext uri="{FF2B5EF4-FFF2-40B4-BE49-F238E27FC236}">
                <a16:creationId xmlns:a16="http://schemas.microsoft.com/office/drawing/2014/main" id="{7C8D231A-EC46-4736-B00F-76D307082204}"/>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282" y="3262852"/>
            <a:ext cx="415636" cy="461665"/>
          </a:xfrm>
          <a:prstGeom prst="rect">
            <a:avLst/>
          </a:prstGeom>
          <a:noFill/>
        </p:spPr>
        <p:txBody>
          <a:bodyPr wrap="square" rtlCol="0">
            <a:spAutoFit/>
          </a:bodyPr>
          <a:lstStyle/>
          <a:p>
            <a:pPr algn="r">
              <a:spcAft>
                <a:spcPts val="600"/>
              </a:spcAft>
            </a:pP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 useBgFill="1">
        <p:nvSpPr>
          <p:cNvPr id="16" name="Rectangle 20">
            <a:extLst>
              <a:ext uri="{FF2B5EF4-FFF2-40B4-BE49-F238E27FC236}">
                <a16:creationId xmlns:a16="http://schemas.microsoft.com/office/drawing/2014/main" id="{92806DFD-E192-42CC-B190-3C4C95B8FF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9867"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22">
            <a:extLst>
              <a:ext uri="{FF2B5EF4-FFF2-40B4-BE49-F238E27FC236}">
                <a16:creationId xmlns:a16="http://schemas.microsoft.com/office/drawing/2014/main" id="{558A0B6A-DEC0-46AC-8D12-B6E45FCD1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33" y="0"/>
            <a:ext cx="12189867" cy="6858001"/>
          </a:xfrm>
          <a:prstGeom prst="rect">
            <a:avLst/>
          </a:prstGeom>
          <a:solidFill>
            <a:schemeClr val="tx2">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24">
            <a:extLst>
              <a:ext uri="{FF2B5EF4-FFF2-40B4-BE49-F238E27FC236}">
                <a16:creationId xmlns:a16="http://schemas.microsoft.com/office/drawing/2014/main" id="{8C1A506D-EB69-4549-9782-F0EBB2A9AE9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sp>
        <p:nvSpPr>
          <p:cNvPr id="2" name="Title 1">
            <a:extLst>
              <a:ext uri="{FF2B5EF4-FFF2-40B4-BE49-F238E27FC236}">
                <a16:creationId xmlns:a16="http://schemas.microsoft.com/office/drawing/2014/main" id="{1F9249B5-5B63-4A88-8263-F027CC19C39F}"/>
              </a:ext>
            </a:extLst>
          </p:cNvPr>
          <p:cNvSpPr>
            <a:spLocks noGrp="1"/>
          </p:cNvSpPr>
          <p:nvPr>
            <p:ph type="title"/>
          </p:nvPr>
        </p:nvSpPr>
        <p:spPr>
          <a:xfrm>
            <a:off x="1232637" y="1706137"/>
            <a:ext cx="9571781" cy="2506422"/>
          </a:xfrm>
        </p:spPr>
        <p:txBody>
          <a:bodyPr vert="horz" lIns="91440" tIns="45720" rIns="91440" bIns="45720" rtlCol="0" anchor="b">
            <a:normAutofit/>
          </a:bodyPr>
          <a:lstStyle/>
          <a:p>
            <a:pPr algn="ctr"/>
            <a:r>
              <a:rPr lang="en-US" sz="6000" b="1" dirty="0"/>
              <a:t>ATHLETICS UPDATES</a:t>
            </a:r>
            <a:br>
              <a:rPr lang="en-US" sz="5100" dirty="0"/>
            </a:br>
            <a:r>
              <a:rPr lang="en-US" sz="4500" dirty="0"/>
              <a:t>Presented by Nedra Brown</a:t>
            </a:r>
            <a:br>
              <a:rPr lang="en-US" sz="4500" dirty="0"/>
            </a:br>
            <a:r>
              <a:rPr lang="en-US" sz="3500" dirty="0"/>
              <a:t>Associate Dean of Athletics &amp; Athletic Director</a:t>
            </a:r>
          </a:p>
        </p:txBody>
      </p:sp>
      <p:pic>
        <p:nvPicPr>
          <p:cNvPr id="24" name="Picture 23" descr="A close up of a sign&#10;&#10;Description automatically generated">
            <a:extLst>
              <a:ext uri="{FF2B5EF4-FFF2-40B4-BE49-F238E27FC236}">
                <a16:creationId xmlns:a16="http://schemas.microsoft.com/office/drawing/2014/main" id="{F9A609C7-1BE4-034E-9AB9-2F1829F5AF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73937" y="5143501"/>
            <a:ext cx="939800" cy="1143000"/>
          </a:xfrm>
          <a:prstGeom prst="rect">
            <a:avLst/>
          </a:prstGeom>
        </p:spPr>
      </p:pic>
    </p:spTree>
    <p:extLst>
      <p:ext uri="{BB962C8B-B14F-4D97-AF65-F5344CB8AC3E}">
        <p14:creationId xmlns:p14="http://schemas.microsoft.com/office/powerpoint/2010/main" val="35079148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8" name="Picture 67">
            <a:extLst>
              <a:ext uri="{FF2B5EF4-FFF2-40B4-BE49-F238E27FC236}">
                <a16:creationId xmlns:a16="http://schemas.microsoft.com/office/drawing/2014/main" id="{3DBBA26C-89C3-411F-9753-606A413F89A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70" name="Picture 69">
            <a:extLst>
              <a:ext uri="{FF2B5EF4-FFF2-40B4-BE49-F238E27FC236}">
                <a16:creationId xmlns:a16="http://schemas.microsoft.com/office/drawing/2014/main" id="{EEAD2215-6311-4D1C-B6B5-F57CB6BFCBC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72" name="Rectangle 71">
            <a:extLst>
              <a:ext uri="{FF2B5EF4-FFF2-40B4-BE49-F238E27FC236}">
                <a16:creationId xmlns:a16="http://schemas.microsoft.com/office/drawing/2014/main" id="{7BA5DE79-30D1-4A10-8DB9-0A6E523A97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 name="Rectangle 73">
            <a:extLst>
              <a:ext uri="{FF2B5EF4-FFF2-40B4-BE49-F238E27FC236}">
                <a16:creationId xmlns:a16="http://schemas.microsoft.com/office/drawing/2014/main" id="{9ABD0D63-D23F-4AE7-8270-4185EF9C1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 name="Rectangle 75">
            <a:extLst>
              <a:ext uri="{FF2B5EF4-FFF2-40B4-BE49-F238E27FC236}">
                <a16:creationId xmlns:a16="http://schemas.microsoft.com/office/drawing/2014/main" id="{D5B0B43F-2CE7-4C6C-BABC-EE342B3282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Rectangle 77">
            <a:extLst>
              <a:ext uri="{FF2B5EF4-FFF2-40B4-BE49-F238E27FC236}">
                <a16:creationId xmlns:a16="http://schemas.microsoft.com/office/drawing/2014/main" id="{85459F07-63F9-48CF-B725-A873C4BC3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 name="TextBox 79">
            <a:extLst>
              <a:ext uri="{FF2B5EF4-FFF2-40B4-BE49-F238E27FC236}">
                <a16:creationId xmlns:a16="http://schemas.microsoft.com/office/drawing/2014/main" id="{14B83E1E-DAC1-4851-84FF-D6FE1649DE0B}"/>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4943" y="641225"/>
            <a:ext cx="415636" cy="369332"/>
          </a:xfrm>
          <a:prstGeom prst="rect">
            <a:avLst/>
          </a:prstGeom>
          <a:noFill/>
        </p:spPr>
        <p:txBody>
          <a:bodyPr wrap="square" rtlCol="0">
            <a:spAutoFit/>
          </a:bodyPr>
          <a:lstStyle/>
          <a:p>
            <a:pPr algn="r">
              <a:spcAft>
                <a:spcPts val="600"/>
              </a:spcAft>
            </a:pP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82" name="Rectangle 81">
            <a:extLst>
              <a:ext uri="{FF2B5EF4-FFF2-40B4-BE49-F238E27FC236}">
                <a16:creationId xmlns:a16="http://schemas.microsoft.com/office/drawing/2014/main" id="{D0BE3D13-5BE5-4B05-AFCF-2A2E059D29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76562092-3AA7-4EF0-9007-C44F879A13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 name="Oval 85">
            <a:extLst>
              <a:ext uri="{FF2B5EF4-FFF2-40B4-BE49-F238E27FC236}">
                <a16:creationId xmlns:a16="http://schemas.microsoft.com/office/drawing/2014/main" id="{1AC85C80-0175-4214-A13D-03C224658C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70108" y="985292"/>
            <a:ext cx="1345319" cy="1345319"/>
          </a:xfrm>
          <a:prstGeom prst="ellipse">
            <a:avLst/>
          </a:prstGeom>
          <a:solidFill>
            <a:schemeClr val="accent1">
              <a:lumMod val="40000"/>
              <a:lumOff val="6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8" name="Picture 87">
            <a:extLst>
              <a:ext uri="{FF2B5EF4-FFF2-40B4-BE49-F238E27FC236}">
                <a16:creationId xmlns:a16="http://schemas.microsoft.com/office/drawing/2014/main" id="{E60B620B-3E81-4075-BC12-D4FB3E299C7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133" y="0"/>
            <a:ext cx="12189867" cy="6858000"/>
          </a:xfrm>
          <a:prstGeom prst="rect">
            <a:avLst/>
          </a:prstGeom>
        </p:spPr>
      </p:pic>
      <p:sp>
        <p:nvSpPr>
          <p:cNvPr id="64" name="Title 1">
            <a:extLst>
              <a:ext uri="{FF2B5EF4-FFF2-40B4-BE49-F238E27FC236}">
                <a16:creationId xmlns:a16="http://schemas.microsoft.com/office/drawing/2014/main" id="{55CB2D45-F4E0-7F47-87B6-06449D383D7B}"/>
              </a:ext>
            </a:extLst>
          </p:cNvPr>
          <p:cNvSpPr txBox="1">
            <a:spLocks/>
          </p:cNvSpPr>
          <p:nvPr/>
        </p:nvSpPr>
        <p:spPr>
          <a:xfrm>
            <a:off x="2402760" y="526359"/>
            <a:ext cx="7176893" cy="1530542"/>
          </a:xfrm>
          <a:prstGeom prst="rect">
            <a:avLst/>
          </a:prstGeom>
        </p:spPr>
        <p:txBody>
          <a:bodyPr vert="horz" lIns="91440" tIns="45720" rIns="91440" bIns="45720" rtlCol="0" anchor="t">
            <a:normAutofit/>
          </a:bodyPr>
          <a:lst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a:lstStyle>
          <a:p>
            <a:pPr algn="l"/>
            <a:r>
              <a:rPr lang="en-US" sz="4400" b="1"/>
              <a:t>Athletics Updates</a:t>
            </a:r>
            <a:br>
              <a:rPr lang="en-US" sz="2500"/>
            </a:br>
            <a:r>
              <a:rPr lang="en-US" sz="2200"/>
              <a:t>Presented by Nedra Brown– </a:t>
            </a:r>
            <a:r>
              <a:rPr lang="en-US" sz="2200">
                <a:hlinkClick r:id="rId4"/>
              </a:rPr>
              <a:t>nedra.brown@gcccd.edu</a:t>
            </a:r>
            <a:r>
              <a:rPr lang="en-US" sz="2200"/>
              <a:t> </a:t>
            </a:r>
            <a:endParaRPr lang="en-US" sz="2200" dirty="0"/>
          </a:p>
        </p:txBody>
      </p:sp>
      <p:pic>
        <p:nvPicPr>
          <p:cNvPr id="65" name="Picture 64" descr="A close up of a sign&#10;&#10;Description automatically generated">
            <a:extLst>
              <a:ext uri="{FF2B5EF4-FFF2-40B4-BE49-F238E27FC236}">
                <a16:creationId xmlns:a16="http://schemas.microsoft.com/office/drawing/2014/main" id="{3757D6B2-E7A4-6E40-93AA-BD74CC40295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05353" y="390702"/>
            <a:ext cx="939800" cy="1143000"/>
          </a:xfrm>
          <a:prstGeom prst="rect">
            <a:avLst/>
          </a:prstGeom>
        </p:spPr>
      </p:pic>
      <p:sp>
        <p:nvSpPr>
          <p:cNvPr id="2" name="TextBox 1">
            <a:extLst>
              <a:ext uri="{FF2B5EF4-FFF2-40B4-BE49-F238E27FC236}">
                <a16:creationId xmlns:a16="http://schemas.microsoft.com/office/drawing/2014/main" id="{464E8530-92A2-C448-8443-E15E9E97FAA5}"/>
              </a:ext>
            </a:extLst>
          </p:cNvPr>
          <p:cNvSpPr txBox="1"/>
          <p:nvPr/>
        </p:nvSpPr>
        <p:spPr>
          <a:xfrm>
            <a:off x="1390491" y="1946111"/>
            <a:ext cx="9407744" cy="4431983"/>
          </a:xfrm>
          <a:prstGeom prst="rect">
            <a:avLst/>
          </a:prstGeom>
          <a:noFill/>
        </p:spPr>
        <p:txBody>
          <a:bodyPr wrap="square" rtlCol="0">
            <a:spAutoFit/>
          </a:bodyPr>
          <a:lstStyle/>
          <a:p>
            <a:pPr marL="285750" indent="-285750">
              <a:buFont typeface="Wingdings" pitchFamily="2" charset="2"/>
              <a:buChar char="§"/>
            </a:pPr>
            <a:r>
              <a:rPr lang="en-US" dirty="0"/>
              <a:t>Grossmont College opted out of competition for the upcoming California Community College Association (CCCAA) Spring I season </a:t>
            </a:r>
          </a:p>
          <a:p>
            <a:endParaRPr lang="en-US" sz="1000" dirty="0"/>
          </a:p>
          <a:p>
            <a:pPr marL="742950" lvl="1" indent="-285750">
              <a:buFont typeface="Wingdings" pitchFamily="2" charset="2"/>
              <a:buChar char="§"/>
            </a:pPr>
            <a:r>
              <a:rPr lang="en-US" dirty="0"/>
              <a:t>Sports affected include football, women's soccer, men's and women's basketball, men's and women's water polo, and women's volleyball</a:t>
            </a:r>
          </a:p>
          <a:p>
            <a:pPr marL="285750" indent="-285750">
              <a:buFont typeface="Wingdings" pitchFamily="2" charset="2"/>
              <a:buChar char="§"/>
            </a:pPr>
            <a:endParaRPr lang="en-US" dirty="0"/>
          </a:p>
          <a:p>
            <a:endParaRPr lang="en-US" dirty="0"/>
          </a:p>
          <a:p>
            <a:pPr marL="285750" indent="-285750" fontAlgn="base">
              <a:buFont typeface="Wingdings" pitchFamily="2" charset="2"/>
              <a:buChar char="§"/>
            </a:pPr>
            <a:r>
              <a:rPr lang="en-US" dirty="0"/>
              <a:t>Spring II sports competition windows begin on March 27, 2021, with April 10 marking the first day of official competition</a:t>
            </a:r>
          </a:p>
          <a:p>
            <a:pPr fontAlgn="base"/>
            <a:endParaRPr lang="en-US" sz="1000" dirty="0"/>
          </a:p>
          <a:p>
            <a:pPr marL="742950" lvl="1" indent="-285750" fontAlgn="base">
              <a:buFont typeface="Wingdings" pitchFamily="2" charset="2"/>
              <a:buChar char="§"/>
            </a:pPr>
            <a:r>
              <a:rPr lang="en-US" dirty="0"/>
              <a:t>The Spring II sports at Grossmont include baseball, softball, men's and women's tennis, badminton, men's and women's swimming, beach volleyball and men's volleyball</a:t>
            </a:r>
          </a:p>
          <a:p>
            <a:pPr lvl="1" fontAlgn="base"/>
            <a:endParaRPr lang="en-US" sz="1000" dirty="0"/>
          </a:p>
          <a:p>
            <a:pPr marL="742950" lvl="1" indent="-285750" fontAlgn="base">
              <a:buFont typeface="Wingdings" pitchFamily="2" charset="2"/>
              <a:buChar char="§"/>
            </a:pPr>
            <a:r>
              <a:rPr lang="en-US" dirty="0"/>
              <a:t>The deadline to opt-in or opt-out of the Spring II portion of the athletic season is Feb. 26</a:t>
            </a:r>
          </a:p>
          <a:p>
            <a:endParaRPr lang="en-US" dirty="0"/>
          </a:p>
        </p:txBody>
      </p:sp>
    </p:spTree>
    <p:extLst>
      <p:ext uri="{BB962C8B-B14F-4D97-AF65-F5344CB8AC3E}">
        <p14:creationId xmlns:p14="http://schemas.microsoft.com/office/powerpoint/2010/main" val="3852932946"/>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126"/>
        <p:cNvGrpSpPr/>
        <p:nvPr/>
      </p:nvGrpSpPr>
      <p:grpSpPr>
        <a:xfrm>
          <a:off x="0" y="0"/>
          <a:ext cx="0" cy="0"/>
          <a:chOff x="0" y="0"/>
          <a:chExt cx="0" cy="0"/>
        </a:xfrm>
      </p:grpSpPr>
      <p:sp useBgFill="1">
        <p:nvSpPr>
          <p:cNvPr id="133" name="Rectangle 132">
            <a:extLst>
              <a:ext uri="{FF2B5EF4-FFF2-40B4-BE49-F238E27FC236}">
                <a16:creationId xmlns:a16="http://schemas.microsoft.com/office/drawing/2014/main" id="{92806DFD-E192-42CC-B190-3C4C95B8FF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33" y="-1"/>
            <a:ext cx="12189867"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5" name="Picture 134">
            <a:extLst>
              <a:ext uri="{FF2B5EF4-FFF2-40B4-BE49-F238E27FC236}">
                <a16:creationId xmlns:a16="http://schemas.microsoft.com/office/drawing/2014/main" id="{0214283E-D7B4-49E9-932E-D7F2A2847F1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37" name="Rectangle 136">
            <a:extLst>
              <a:ext uri="{FF2B5EF4-FFF2-40B4-BE49-F238E27FC236}">
                <a16:creationId xmlns:a16="http://schemas.microsoft.com/office/drawing/2014/main" id="{BB17FFD2-DBC7-4ABB-B2A0-7E18EC1B80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9" name="Rectangle 138">
            <a:extLst>
              <a:ext uri="{FF2B5EF4-FFF2-40B4-BE49-F238E27FC236}">
                <a16:creationId xmlns:a16="http://schemas.microsoft.com/office/drawing/2014/main" id="{25DA2D5B-EC4E-4C78-8139-F36D2F2D1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5262" y="-2"/>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1" name="Oval 140">
            <a:extLst>
              <a:ext uri="{FF2B5EF4-FFF2-40B4-BE49-F238E27FC236}">
                <a16:creationId xmlns:a16="http://schemas.microsoft.com/office/drawing/2014/main" id="{D4AAACE2-9C9E-468F-8297-EF7B5E55FF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47567" y="421698"/>
            <a:ext cx="967148" cy="967148"/>
          </a:xfrm>
          <a:prstGeom prst="ellipse">
            <a:avLst/>
          </a:prstGeom>
          <a:gradFill>
            <a:gsLst>
              <a:gs pos="0">
                <a:schemeClr val="bg2">
                  <a:alpha val="0"/>
                </a:schemeClr>
              </a:gs>
              <a:gs pos="100000">
                <a:schemeClr val="accent1">
                  <a:alpha val="21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Google Shape;121;p17">
            <a:extLst>
              <a:ext uri="{FF2B5EF4-FFF2-40B4-BE49-F238E27FC236}">
                <a16:creationId xmlns:a16="http://schemas.microsoft.com/office/drawing/2014/main" id="{DCC5B651-0595-7E49-8FC7-1B8C3DEE8808}"/>
              </a:ext>
            </a:extLst>
          </p:cNvPr>
          <p:cNvSpPr txBox="1">
            <a:spLocks/>
          </p:cNvSpPr>
          <p:nvPr/>
        </p:nvSpPr>
        <p:spPr>
          <a:xfrm>
            <a:off x="628584" y="983186"/>
            <a:ext cx="3772261" cy="4891624"/>
          </a:xfrm>
          <a:prstGeom prst="rect">
            <a:avLst/>
          </a:prstGeom>
        </p:spPr>
        <p:txBody>
          <a:bodyPr spcFirstLastPara="1" vert="horz" lIns="91440" tIns="45720" rIns="91440" bIns="45720" rtlCol="0" anchor="t" anchorCtr="0">
            <a:normAutofit/>
          </a:bodyPr>
          <a:lst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a:lstStyle>
          <a:p>
            <a:pPr>
              <a:spcAft>
                <a:spcPts val="600"/>
              </a:spcAft>
              <a:buClr>
                <a:srgbClr val="FEFEFE"/>
              </a:buClr>
              <a:buSzPts val="4000"/>
            </a:pPr>
            <a:r>
              <a:rPr lang="en-US" sz="4000" b="1" dirty="0"/>
              <a:t>Contact Tracing</a:t>
            </a:r>
            <a:br>
              <a:rPr lang="en-US" sz="4800" dirty="0"/>
            </a:br>
            <a:r>
              <a:rPr lang="en-US" sz="2000" dirty="0"/>
              <a:t>Presented by Elaine </a:t>
            </a:r>
            <a:r>
              <a:rPr lang="en-US" sz="2000" dirty="0" err="1"/>
              <a:t>Adlam</a:t>
            </a:r>
            <a:endParaRPr lang="en-US" sz="2000" dirty="0"/>
          </a:p>
          <a:p>
            <a:pPr>
              <a:spcAft>
                <a:spcPts val="600"/>
              </a:spcAft>
              <a:buClr>
                <a:srgbClr val="FEFEFE"/>
              </a:buClr>
              <a:buSzPts val="4000"/>
            </a:pPr>
            <a:r>
              <a:rPr lang="en-US" sz="2000" dirty="0"/>
              <a:t>Health and Wellness </a:t>
            </a:r>
            <a:r>
              <a:rPr lang="en-US" sz="2000" dirty="0">
                <a:hlinkClick r:id="rId4"/>
              </a:rPr>
              <a:t>elaine.adlam@gcccd.edu</a:t>
            </a:r>
            <a:r>
              <a:rPr lang="en-US" sz="2000" dirty="0"/>
              <a:t> </a:t>
            </a:r>
          </a:p>
        </p:txBody>
      </p:sp>
      <p:pic>
        <p:nvPicPr>
          <p:cNvPr id="19" name="Picture 18" descr="A close up of a sign&#10;&#10;Description automatically generated">
            <a:extLst>
              <a:ext uri="{FF2B5EF4-FFF2-40B4-BE49-F238E27FC236}">
                <a16:creationId xmlns:a16="http://schemas.microsoft.com/office/drawing/2014/main" id="{B0329435-ECDE-AC48-801B-2C13D847181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14714" y="4160311"/>
            <a:ext cx="939800" cy="1143000"/>
          </a:xfrm>
          <a:prstGeom prst="rect">
            <a:avLst/>
          </a:prstGeom>
        </p:spPr>
      </p:pic>
      <p:sp>
        <p:nvSpPr>
          <p:cNvPr id="16" name="Text Placeholder 3">
            <a:extLst>
              <a:ext uri="{FF2B5EF4-FFF2-40B4-BE49-F238E27FC236}">
                <a16:creationId xmlns:a16="http://schemas.microsoft.com/office/drawing/2014/main" id="{9BEC47D2-A4C1-E34C-9F0F-6D9D5D0B51CD}"/>
              </a:ext>
            </a:extLst>
          </p:cNvPr>
          <p:cNvSpPr txBox="1">
            <a:spLocks/>
          </p:cNvSpPr>
          <p:nvPr/>
        </p:nvSpPr>
        <p:spPr>
          <a:xfrm>
            <a:off x="5525828" y="421698"/>
            <a:ext cx="6261904" cy="6157616"/>
          </a:xfrm>
          <a:prstGeom prst="rect">
            <a:avLst/>
          </a:prstGeom>
        </p:spPr>
        <p:txBody>
          <a:bodyPr vert="horz" lIns="91440" tIns="45720" rIns="91440" bIns="45720" rtlCol="0" anchor="ctr">
            <a:normAutofit/>
          </a:bodyPr>
          <a:lst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a:lstStyle>
          <a:p>
            <a:pPr marL="0" indent="0">
              <a:buClr>
                <a:schemeClr val="tx1"/>
              </a:buClr>
              <a:buSzPct val="100000"/>
              <a:buNone/>
            </a:pPr>
            <a:r>
              <a:rPr lang="en-US" sz="2400" b="1" dirty="0"/>
              <a:t>What is contact tracing?: </a:t>
            </a:r>
          </a:p>
          <a:p>
            <a:pPr marL="793750" lvl="1" indent="-342900">
              <a:spcBef>
                <a:spcPts val="0"/>
              </a:spcBef>
              <a:spcAft>
                <a:spcPts val="0"/>
              </a:spcAft>
              <a:buClr>
                <a:schemeClr val="tx1"/>
              </a:buClr>
              <a:buSzPct val="100000"/>
            </a:pPr>
            <a:r>
              <a:rPr lang="en-US" dirty="0"/>
              <a:t>The tool we use to stop the spread of Covid-19</a:t>
            </a:r>
          </a:p>
          <a:p>
            <a:pPr marL="793750" lvl="1" indent="-342900">
              <a:spcBef>
                <a:spcPts val="0"/>
              </a:spcBef>
              <a:spcAft>
                <a:spcPts val="0"/>
              </a:spcAft>
              <a:buClr>
                <a:schemeClr val="tx1"/>
              </a:buClr>
              <a:buSzPct val="100000"/>
            </a:pPr>
            <a:r>
              <a:rPr lang="en-US" dirty="0"/>
              <a:t>It’s the who, what, where, and when</a:t>
            </a:r>
          </a:p>
          <a:p>
            <a:pPr marL="450850" lvl="1" indent="0">
              <a:spcBef>
                <a:spcPts val="0"/>
              </a:spcBef>
              <a:spcAft>
                <a:spcPts val="0"/>
              </a:spcAft>
              <a:buClr>
                <a:schemeClr val="tx1"/>
              </a:buClr>
              <a:buSzPct val="100000"/>
              <a:buNone/>
            </a:pPr>
            <a:endParaRPr lang="en-US" dirty="0"/>
          </a:p>
          <a:p>
            <a:pPr marL="0" indent="0">
              <a:lnSpc>
                <a:spcPct val="100000"/>
              </a:lnSpc>
              <a:spcBef>
                <a:spcPts val="0"/>
              </a:spcBef>
              <a:spcAft>
                <a:spcPts val="0"/>
              </a:spcAft>
              <a:buClr>
                <a:schemeClr val="tx1"/>
              </a:buClr>
              <a:buSzPct val="100000"/>
              <a:buNone/>
            </a:pPr>
            <a:r>
              <a:rPr lang="en-US" sz="2200" b="1" dirty="0"/>
              <a:t>Who do I contact if I am exposed or diagnosed with Covid-19?:</a:t>
            </a:r>
          </a:p>
          <a:p>
            <a:pPr marL="793750" lvl="1" indent="-342900">
              <a:spcBef>
                <a:spcPts val="0"/>
              </a:spcBef>
              <a:spcAft>
                <a:spcPts val="0"/>
              </a:spcAft>
              <a:buClr>
                <a:schemeClr val="tx1"/>
              </a:buClr>
              <a:buSzPct val="100000"/>
            </a:pPr>
            <a:r>
              <a:rPr lang="en-US" sz="1900" dirty="0">
                <a:hlinkClick r:id="rId6">
                  <a:extLst>
                    <a:ext uri="{A12FA001-AC4F-418D-AE19-62706E023703}">
                      <ahyp:hlinkClr xmlns:ahyp="http://schemas.microsoft.com/office/drawing/2018/hyperlinkcolor" val="tx"/>
                    </a:ext>
                  </a:extLst>
                </a:hlinkClick>
              </a:rPr>
              <a:t>Student Health &amp; Wellness Covid reporting form</a:t>
            </a:r>
            <a:endParaRPr lang="en-US" sz="1900" dirty="0"/>
          </a:p>
          <a:p>
            <a:pPr marL="793750" lvl="1" indent="-342900">
              <a:spcBef>
                <a:spcPts val="0"/>
              </a:spcBef>
              <a:spcAft>
                <a:spcPts val="0"/>
              </a:spcAft>
              <a:buClr>
                <a:schemeClr val="tx1"/>
              </a:buClr>
              <a:buSzPct val="100000"/>
            </a:pPr>
            <a:r>
              <a:rPr lang="en-US" sz="1900" dirty="0"/>
              <a:t>Joe Parry (Athletics Trainer)</a:t>
            </a:r>
          </a:p>
          <a:p>
            <a:pPr marL="450850" lvl="1" indent="0">
              <a:lnSpc>
                <a:spcPct val="100000"/>
              </a:lnSpc>
              <a:spcBef>
                <a:spcPts val="0"/>
              </a:spcBef>
              <a:spcAft>
                <a:spcPts val="0"/>
              </a:spcAft>
              <a:buClr>
                <a:schemeClr val="tx1"/>
              </a:buClr>
              <a:buSzPct val="100000"/>
              <a:buNone/>
            </a:pPr>
            <a:endParaRPr lang="en-US" sz="1900" dirty="0"/>
          </a:p>
          <a:p>
            <a:pPr marL="0" indent="0">
              <a:buClr>
                <a:schemeClr val="tx1"/>
              </a:buClr>
              <a:buSzPct val="100000"/>
              <a:buNone/>
            </a:pPr>
            <a:r>
              <a:rPr lang="en-US" sz="2200" b="1" dirty="0"/>
              <a:t>What’s the difference between quarantine &amp; isolation?:</a:t>
            </a:r>
          </a:p>
          <a:p>
            <a:pPr marL="793750" lvl="1" indent="-342900">
              <a:lnSpc>
                <a:spcPct val="100000"/>
              </a:lnSpc>
              <a:spcBef>
                <a:spcPts val="0"/>
              </a:spcBef>
              <a:buClr>
                <a:schemeClr val="tx1"/>
              </a:buClr>
              <a:buSzPct val="100000"/>
            </a:pPr>
            <a:r>
              <a:rPr lang="en-US" sz="1900" dirty="0"/>
              <a:t>Quarantine: you stay in your house and only leave to see the doctor or to get tested</a:t>
            </a:r>
          </a:p>
          <a:p>
            <a:pPr marL="793750" lvl="1" indent="-342900">
              <a:lnSpc>
                <a:spcPct val="100000"/>
              </a:lnSpc>
              <a:spcBef>
                <a:spcPts val="0"/>
              </a:spcBef>
              <a:spcAft>
                <a:spcPts val="0"/>
              </a:spcAft>
              <a:buClr>
                <a:schemeClr val="tx1"/>
              </a:buClr>
              <a:buSzPct val="100000"/>
            </a:pPr>
            <a:r>
              <a:rPr lang="en-US" sz="1900" dirty="0"/>
              <a:t>Isolation: you separate yourself from others in your household - usually your own room and bathroom.</a:t>
            </a:r>
          </a:p>
          <a:p>
            <a:pPr marL="342900" indent="-342900">
              <a:buFont typeface="Arial" panose="020B0604020202020204" pitchFamily="34" charset="0"/>
              <a:buChar char="•"/>
            </a:pPr>
            <a:endParaRPr lang="en-US" sz="2400" dirty="0">
              <a:solidFill>
                <a:srgbClr val="000000"/>
              </a:solidFill>
            </a:endParaRPr>
          </a:p>
        </p:txBody>
      </p:sp>
    </p:spTree>
    <p:extLst>
      <p:ext uri="{BB962C8B-B14F-4D97-AF65-F5344CB8AC3E}">
        <p14:creationId xmlns:p14="http://schemas.microsoft.com/office/powerpoint/2010/main" val="41600865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92806DFD-E192-42CC-B190-3C4C95B8FF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33" y="-1"/>
            <a:ext cx="12189867"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0214283E-D7B4-49E9-932E-D7F2A2847F1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25" name="Rectangle 24">
            <a:extLst>
              <a:ext uri="{FF2B5EF4-FFF2-40B4-BE49-F238E27FC236}">
                <a16:creationId xmlns:a16="http://schemas.microsoft.com/office/drawing/2014/main" id="{BB17FFD2-DBC7-4ABB-B2A0-7E18EC1B80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a:extLst>
              <a:ext uri="{FF2B5EF4-FFF2-40B4-BE49-F238E27FC236}">
                <a16:creationId xmlns:a16="http://schemas.microsoft.com/office/drawing/2014/main" id="{25DA2D5B-EC4E-4C78-8139-F36D2F2D1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5262" y="-2"/>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Oval 28">
            <a:extLst>
              <a:ext uri="{FF2B5EF4-FFF2-40B4-BE49-F238E27FC236}">
                <a16:creationId xmlns:a16="http://schemas.microsoft.com/office/drawing/2014/main" id="{D4AAACE2-9C9E-468F-8297-EF7B5E55FF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47567" y="421698"/>
            <a:ext cx="967148" cy="967148"/>
          </a:xfrm>
          <a:prstGeom prst="ellipse">
            <a:avLst/>
          </a:prstGeom>
          <a:gradFill>
            <a:gsLst>
              <a:gs pos="0">
                <a:schemeClr val="bg2">
                  <a:alpha val="0"/>
                </a:schemeClr>
              </a:gs>
              <a:gs pos="100000">
                <a:schemeClr val="accent1">
                  <a:alpha val="21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Coronavirus disease COVID-19 symptoms infographic - Stock Illustration  [64345616] - PIXTA">
            <a:extLst>
              <a:ext uri="{FF2B5EF4-FFF2-40B4-BE49-F238E27FC236}">
                <a16:creationId xmlns:a16="http://schemas.microsoft.com/office/drawing/2014/main" id="{893C281E-BFB4-EA4E-82A5-A296EDBCC5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70255" y="1919755"/>
            <a:ext cx="6593161" cy="4199164"/>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DC9C5203-4861-6F4F-92E4-1B9AEA5615E8}"/>
              </a:ext>
            </a:extLst>
          </p:cNvPr>
          <p:cNvSpPr txBox="1"/>
          <p:nvPr/>
        </p:nvSpPr>
        <p:spPr>
          <a:xfrm>
            <a:off x="5124434" y="597150"/>
            <a:ext cx="6348248" cy="923330"/>
          </a:xfrm>
          <a:prstGeom prst="rect">
            <a:avLst/>
          </a:prstGeom>
          <a:noFill/>
        </p:spPr>
        <p:txBody>
          <a:bodyPr wrap="square" rtlCol="0">
            <a:spAutoFit/>
          </a:bodyPr>
          <a:lstStyle/>
          <a:p>
            <a:pPr algn="ctr"/>
            <a:r>
              <a:rPr lang="en-US" dirty="0"/>
              <a:t>If you are in quarantine, we will ask you to look for these symptoms and ask you to call 619-644-7192 for further instructions. If severe, call 911.</a:t>
            </a:r>
          </a:p>
        </p:txBody>
      </p:sp>
      <p:sp>
        <p:nvSpPr>
          <p:cNvPr id="18" name="Google Shape;121;p17">
            <a:extLst>
              <a:ext uri="{FF2B5EF4-FFF2-40B4-BE49-F238E27FC236}">
                <a16:creationId xmlns:a16="http://schemas.microsoft.com/office/drawing/2014/main" id="{987CFFA2-19EE-404C-8027-6E150C6C9ED3}"/>
              </a:ext>
            </a:extLst>
          </p:cNvPr>
          <p:cNvSpPr txBox="1">
            <a:spLocks/>
          </p:cNvSpPr>
          <p:nvPr/>
        </p:nvSpPr>
        <p:spPr>
          <a:xfrm>
            <a:off x="628584" y="983186"/>
            <a:ext cx="3772261" cy="4891624"/>
          </a:xfrm>
          <a:prstGeom prst="rect">
            <a:avLst/>
          </a:prstGeom>
        </p:spPr>
        <p:txBody>
          <a:bodyPr spcFirstLastPara="1" vert="horz" lIns="91440" tIns="45720" rIns="91440" bIns="45720" rtlCol="0" anchor="t" anchorCtr="0">
            <a:normAutofit/>
          </a:bodyPr>
          <a:lst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a:lstStyle>
          <a:p>
            <a:pPr>
              <a:spcAft>
                <a:spcPts val="600"/>
              </a:spcAft>
              <a:buClr>
                <a:srgbClr val="FEFEFE"/>
              </a:buClr>
              <a:buSzPts val="4000"/>
            </a:pPr>
            <a:r>
              <a:rPr lang="en-US" sz="4000" b="1" dirty="0"/>
              <a:t>Symptom Check</a:t>
            </a:r>
            <a:br>
              <a:rPr lang="en-US" sz="4800" dirty="0"/>
            </a:br>
            <a:r>
              <a:rPr lang="en-US" sz="2000" dirty="0"/>
              <a:t>Presented by Elaine </a:t>
            </a:r>
            <a:r>
              <a:rPr lang="en-US" sz="2000" dirty="0" err="1"/>
              <a:t>Adlam</a:t>
            </a:r>
            <a:r>
              <a:rPr lang="en-US" sz="2000" dirty="0"/>
              <a:t> </a:t>
            </a:r>
            <a:r>
              <a:rPr lang="en-US" sz="2000" dirty="0">
                <a:hlinkClick r:id="rId4"/>
              </a:rPr>
              <a:t>elaine.adlam@gcccd.edu</a:t>
            </a:r>
            <a:r>
              <a:rPr lang="en-US" sz="2000" dirty="0"/>
              <a:t> </a:t>
            </a:r>
          </a:p>
        </p:txBody>
      </p:sp>
      <p:pic>
        <p:nvPicPr>
          <p:cNvPr id="10" name="Picture 9" descr="A close up of a sign&#10;&#10;Description automatically generated">
            <a:extLst>
              <a:ext uri="{FF2B5EF4-FFF2-40B4-BE49-F238E27FC236}">
                <a16:creationId xmlns:a16="http://schemas.microsoft.com/office/drawing/2014/main" id="{BF921E7C-C77F-BD4D-8967-2AFC05E2C08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14714" y="4160311"/>
            <a:ext cx="939800" cy="1143000"/>
          </a:xfrm>
          <a:prstGeom prst="rect">
            <a:avLst/>
          </a:prstGeom>
        </p:spPr>
      </p:pic>
    </p:spTree>
    <p:extLst>
      <p:ext uri="{BB962C8B-B14F-4D97-AF65-F5344CB8AC3E}">
        <p14:creationId xmlns:p14="http://schemas.microsoft.com/office/powerpoint/2010/main" val="31107954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2806DFD-E192-42CC-B190-3C4C95B8FF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33" y="-1"/>
            <a:ext cx="12189867"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0214283E-D7B4-49E9-932E-D7F2A2847F1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2" name="Rectangle 11">
            <a:extLst>
              <a:ext uri="{FF2B5EF4-FFF2-40B4-BE49-F238E27FC236}">
                <a16:creationId xmlns:a16="http://schemas.microsoft.com/office/drawing/2014/main" id="{BB17FFD2-DBC7-4ABB-B2A0-7E18EC1B80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a:extLst>
              <a:ext uri="{FF2B5EF4-FFF2-40B4-BE49-F238E27FC236}">
                <a16:creationId xmlns:a16="http://schemas.microsoft.com/office/drawing/2014/main" id="{25DA2D5B-EC4E-4C78-8139-F36D2F2D1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5262" y="-2"/>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a:extLst>
              <a:ext uri="{FF2B5EF4-FFF2-40B4-BE49-F238E27FC236}">
                <a16:creationId xmlns:a16="http://schemas.microsoft.com/office/drawing/2014/main" id="{D4AAACE2-9C9E-468F-8297-EF7B5E55FF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47567" y="421698"/>
            <a:ext cx="967148" cy="967148"/>
          </a:xfrm>
          <a:prstGeom prst="ellipse">
            <a:avLst/>
          </a:prstGeom>
          <a:gradFill>
            <a:gsLst>
              <a:gs pos="0">
                <a:schemeClr val="bg2">
                  <a:alpha val="0"/>
                </a:schemeClr>
              </a:gs>
              <a:gs pos="100000">
                <a:schemeClr val="accent1">
                  <a:alpha val="21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4" descr="COVID-19 Preparedness | Ashley Regional, Vernal UT">
            <a:extLst>
              <a:ext uri="{FF2B5EF4-FFF2-40B4-BE49-F238E27FC236}">
                <a16:creationId xmlns:a16="http://schemas.microsoft.com/office/drawing/2014/main" id="{134A420C-60D8-474C-864A-9DBE530B6C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6867" y="678148"/>
            <a:ext cx="6366549" cy="4051441"/>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234C216C-C7E9-9E48-ACB7-A2EE7514F79A}"/>
              </a:ext>
            </a:extLst>
          </p:cNvPr>
          <p:cNvSpPr txBox="1"/>
          <p:nvPr/>
        </p:nvSpPr>
        <p:spPr>
          <a:xfrm>
            <a:off x="4525846" y="4843591"/>
            <a:ext cx="7429281" cy="1477328"/>
          </a:xfrm>
          <a:prstGeom prst="rect">
            <a:avLst/>
          </a:prstGeom>
          <a:noFill/>
        </p:spPr>
        <p:txBody>
          <a:bodyPr wrap="square" rtlCol="0">
            <a:spAutoFit/>
          </a:bodyPr>
          <a:lstStyle/>
          <a:p>
            <a:pPr algn="ctr"/>
            <a:r>
              <a:rPr lang="en-US" b="1" dirty="0"/>
              <a:t>Contact:</a:t>
            </a:r>
            <a:r>
              <a:rPr lang="en-US" dirty="0"/>
              <a:t> </a:t>
            </a:r>
          </a:p>
          <a:p>
            <a:pPr algn="ctr"/>
            <a:r>
              <a:rPr lang="en-US" dirty="0"/>
              <a:t>Student Health &amp; Wellness:</a:t>
            </a:r>
          </a:p>
          <a:p>
            <a:pPr algn="ctr"/>
            <a:r>
              <a:rPr lang="en-US" dirty="0"/>
              <a:t>619-644-7192 </a:t>
            </a:r>
          </a:p>
          <a:p>
            <a:pPr algn="ctr"/>
            <a:r>
              <a:rPr lang="en-US" dirty="0"/>
              <a:t>or </a:t>
            </a:r>
          </a:p>
          <a:p>
            <a:pPr algn="ctr"/>
            <a:r>
              <a:rPr lang="en-US" dirty="0">
                <a:hlinkClick r:id="rId4"/>
              </a:rPr>
              <a:t>www.grossmont.health@gcccd.edu</a:t>
            </a:r>
            <a:r>
              <a:rPr lang="en-US" dirty="0"/>
              <a:t> </a:t>
            </a:r>
          </a:p>
        </p:txBody>
      </p:sp>
      <p:sp>
        <p:nvSpPr>
          <p:cNvPr id="13" name="Google Shape;121;p17">
            <a:extLst>
              <a:ext uri="{FF2B5EF4-FFF2-40B4-BE49-F238E27FC236}">
                <a16:creationId xmlns:a16="http://schemas.microsoft.com/office/drawing/2014/main" id="{6603E7BE-0BBE-3540-A193-796066975D3F}"/>
              </a:ext>
            </a:extLst>
          </p:cNvPr>
          <p:cNvSpPr txBox="1">
            <a:spLocks/>
          </p:cNvSpPr>
          <p:nvPr/>
        </p:nvSpPr>
        <p:spPr>
          <a:xfrm>
            <a:off x="628584" y="983186"/>
            <a:ext cx="3772261" cy="4891624"/>
          </a:xfrm>
          <a:prstGeom prst="rect">
            <a:avLst/>
          </a:prstGeom>
        </p:spPr>
        <p:txBody>
          <a:bodyPr spcFirstLastPara="1" vert="horz" lIns="91440" tIns="45720" rIns="91440" bIns="45720" rtlCol="0" anchor="t" anchorCtr="0">
            <a:normAutofit/>
          </a:bodyPr>
          <a:lst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a:lstStyle>
          <a:p>
            <a:pPr>
              <a:spcAft>
                <a:spcPts val="600"/>
              </a:spcAft>
              <a:buClr>
                <a:srgbClr val="FEFEFE"/>
              </a:buClr>
              <a:buSzPts val="4000"/>
            </a:pPr>
            <a:r>
              <a:rPr lang="en-US" sz="4000" b="1" dirty="0"/>
              <a:t>Stay Safe</a:t>
            </a:r>
            <a:br>
              <a:rPr lang="en-US" sz="4800" dirty="0"/>
            </a:br>
            <a:r>
              <a:rPr lang="en-US" sz="2000" dirty="0"/>
              <a:t>Presented by Elaine </a:t>
            </a:r>
            <a:r>
              <a:rPr lang="en-US" sz="2000" dirty="0" err="1"/>
              <a:t>Adlam</a:t>
            </a:r>
            <a:r>
              <a:rPr lang="en-US" sz="2000" dirty="0"/>
              <a:t> </a:t>
            </a:r>
            <a:r>
              <a:rPr lang="en-US" sz="2000" dirty="0">
                <a:hlinkClick r:id="rId5"/>
              </a:rPr>
              <a:t>elaine.adlam@gcccd.edu</a:t>
            </a:r>
            <a:r>
              <a:rPr lang="en-US" sz="2000" dirty="0"/>
              <a:t> </a:t>
            </a:r>
          </a:p>
        </p:txBody>
      </p:sp>
      <p:pic>
        <p:nvPicPr>
          <p:cNvPr id="15" name="Picture 14" descr="A close up of a sign&#10;&#10;Description automatically generated">
            <a:extLst>
              <a:ext uri="{FF2B5EF4-FFF2-40B4-BE49-F238E27FC236}">
                <a16:creationId xmlns:a16="http://schemas.microsoft.com/office/drawing/2014/main" id="{07B23765-F600-6549-A9DF-4691F9368A3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14714" y="4160311"/>
            <a:ext cx="939800" cy="1143000"/>
          </a:xfrm>
          <a:prstGeom prst="rect">
            <a:avLst/>
          </a:prstGeom>
        </p:spPr>
      </p:pic>
    </p:spTree>
    <p:extLst>
      <p:ext uri="{BB962C8B-B14F-4D97-AF65-F5344CB8AC3E}">
        <p14:creationId xmlns:p14="http://schemas.microsoft.com/office/powerpoint/2010/main" val="11375411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pic>
        <p:nvPicPr>
          <p:cNvPr id="38" name="Picture 37">
            <a:extLst>
              <a:ext uri="{FF2B5EF4-FFF2-40B4-BE49-F238E27FC236}">
                <a16:creationId xmlns:a16="http://schemas.microsoft.com/office/drawing/2014/main" id="{3DBBA26C-89C3-411F-9753-606A413F89A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63" name="Picture 39">
            <a:extLst>
              <a:ext uri="{FF2B5EF4-FFF2-40B4-BE49-F238E27FC236}">
                <a16:creationId xmlns:a16="http://schemas.microsoft.com/office/drawing/2014/main" id="{EEAD2215-6311-4D1C-B6B5-F57CB6BFCBC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65" name="Rectangle 41">
            <a:extLst>
              <a:ext uri="{FF2B5EF4-FFF2-40B4-BE49-F238E27FC236}">
                <a16:creationId xmlns:a16="http://schemas.microsoft.com/office/drawing/2014/main" id="{7BA5DE79-30D1-4A10-8DB9-0A6E523A97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 name="Rectangle 43">
            <a:extLst>
              <a:ext uri="{FF2B5EF4-FFF2-40B4-BE49-F238E27FC236}">
                <a16:creationId xmlns:a16="http://schemas.microsoft.com/office/drawing/2014/main" id="{9ABD0D63-D23F-4AE7-8270-4185EF9C1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 name="Rectangle 45">
            <a:extLst>
              <a:ext uri="{FF2B5EF4-FFF2-40B4-BE49-F238E27FC236}">
                <a16:creationId xmlns:a16="http://schemas.microsoft.com/office/drawing/2014/main" id="{D5B0B43F-2CE7-4C6C-BABC-EE342B3282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 name="Rectangle 47">
            <a:extLst>
              <a:ext uri="{FF2B5EF4-FFF2-40B4-BE49-F238E27FC236}">
                <a16:creationId xmlns:a16="http://schemas.microsoft.com/office/drawing/2014/main" id="{85459F07-63F9-48CF-B725-A873C4BC3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 name="TextBox 49">
            <a:extLst>
              <a:ext uri="{FF2B5EF4-FFF2-40B4-BE49-F238E27FC236}">
                <a16:creationId xmlns:a16="http://schemas.microsoft.com/office/drawing/2014/main" id="{14B83E1E-DAC1-4851-84FF-D6FE1649DE0B}"/>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4943" y="641225"/>
            <a:ext cx="415636" cy="369332"/>
          </a:xfrm>
          <a:prstGeom prst="rect">
            <a:avLst/>
          </a:prstGeom>
          <a:noFill/>
        </p:spPr>
        <p:txBody>
          <a:bodyPr wrap="square" rtlCol="0">
            <a:spAutoFit/>
          </a:bodyPr>
          <a:lstStyle/>
          <a:p>
            <a:pPr algn="r">
              <a:spcAft>
                <a:spcPts val="600"/>
              </a:spcAft>
            </a:pP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useBgFill="1">
        <p:nvSpPr>
          <p:cNvPr id="72" name="Rectangle 51">
            <a:extLst>
              <a:ext uri="{FF2B5EF4-FFF2-40B4-BE49-F238E27FC236}">
                <a16:creationId xmlns:a16="http://schemas.microsoft.com/office/drawing/2014/main" id="{8F3CF990-ACB8-443A-BB74-D36EC8A00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53">
            <a:extLst>
              <a:ext uri="{FF2B5EF4-FFF2-40B4-BE49-F238E27FC236}">
                <a16:creationId xmlns:a16="http://schemas.microsoft.com/office/drawing/2014/main" id="{2601900C-265D-4146-A578-477541E3D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lumMod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4" name="Picture 55">
            <a:extLst>
              <a:ext uri="{FF2B5EF4-FFF2-40B4-BE49-F238E27FC236}">
                <a16:creationId xmlns:a16="http://schemas.microsoft.com/office/drawing/2014/main" id="{00B98862-BEE1-44FB-A335-A1B9106B44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a:noFill/>
        </p:spPr>
      </p:pic>
      <p:sp>
        <p:nvSpPr>
          <p:cNvPr id="75" name="Freeform: Shape 57">
            <a:extLst>
              <a:ext uri="{FF2B5EF4-FFF2-40B4-BE49-F238E27FC236}">
                <a16:creationId xmlns:a16="http://schemas.microsoft.com/office/drawing/2014/main" id="{65F94F98-3A57-49AA-838E-91AAF600B6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678519" y="-1660968"/>
            <a:ext cx="5838229" cy="11188733"/>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25000">
                <a:schemeClr val="accent1">
                  <a:alpha val="0"/>
                </a:schemeClr>
              </a:gs>
              <a:gs pos="100000">
                <a:schemeClr val="accent1">
                  <a:alpha val="75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6" name="Picture 59">
            <a:extLst>
              <a:ext uri="{FF2B5EF4-FFF2-40B4-BE49-F238E27FC236}">
                <a16:creationId xmlns:a16="http://schemas.microsoft.com/office/drawing/2014/main" id="{7185CF21-0594-48C0-9F3E-254D6BCE9D9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067" y="0"/>
            <a:ext cx="12189867" cy="6858000"/>
          </a:xfrm>
          <a:prstGeom prst="rect">
            <a:avLst/>
          </a:prstGeom>
        </p:spPr>
      </p:pic>
      <p:sp>
        <p:nvSpPr>
          <p:cNvPr id="62" name="Rectangle 61">
            <a:extLst>
              <a:ext uri="{FF2B5EF4-FFF2-40B4-BE49-F238E27FC236}">
                <a16:creationId xmlns:a16="http://schemas.microsoft.com/office/drawing/2014/main" id="{41F8C064-2DC5-4758-B49C-76BFF64052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solidFill>
            <a:schemeClr val="tx2">
              <a:lumMod val="1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Freeform: Shape 63">
            <a:extLst>
              <a:ext uri="{FF2B5EF4-FFF2-40B4-BE49-F238E27FC236}">
                <a16:creationId xmlns:a16="http://schemas.microsoft.com/office/drawing/2014/main" id="{FBD68200-BC03-4015-860B-CD5C30CD7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3542" y="0"/>
            <a:ext cx="7875912" cy="6858000"/>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15000">
                <a:schemeClr val="bg2">
                  <a:alpha val="0"/>
                </a:schemeClr>
              </a:gs>
              <a:gs pos="100000">
                <a:schemeClr val="bg2"/>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sp>
      <p:sp>
        <p:nvSpPr>
          <p:cNvPr id="66" name="Rectangle 65">
            <a:extLst>
              <a:ext uri="{FF2B5EF4-FFF2-40B4-BE49-F238E27FC236}">
                <a16:creationId xmlns:a16="http://schemas.microsoft.com/office/drawing/2014/main" id="{A0B5529D-5CAA-4BF2-B5C9-34705E7661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59909" cy="6858000"/>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 name="Oval 67">
            <a:extLst>
              <a:ext uri="{FF2B5EF4-FFF2-40B4-BE49-F238E27FC236}">
                <a16:creationId xmlns:a16="http://schemas.microsoft.com/office/drawing/2014/main" id="{332A6F87-AC28-4AA8-B8A6-AEBC67BD0D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47567" y="421698"/>
            <a:ext cx="967148" cy="967148"/>
          </a:xfrm>
          <a:prstGeom prst="ellipse">
            <a:avLst/>
          </a:prstGeom>
          <a:gradFill>
            <a:gsLst>
              <a:gs pos="0">
                <a:schemeClr val="bg2">
                  <a:alpha val="0"/>
                </a:schemeClr>
              </a:gs>
              <a:gs pos="100000">
                <a:schemeClr val="accent1">
                  <a:alpha val="21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itle 1">
            <a:extLst>
              <a:ext uri="{FF2B5EF4-FFF2-40B4-BE49-F238E27FC236}">
                <a16:creationId xmlns:a16="http://schemas.microsoft.com/office/drawing/2014/main" id="{5F46AA5C-E12F-2F4D-AB22-EEAC7B881C5C}"/>
              </a:ext>
            </a:extLst>
          </p:cNvPr>
          <p:cNvSpPr txBox="1">
            <a:spLocks/>
          </p:cNvSpPr>
          <p:nvPr/>
        </p:nvSpPr>
        <p:spPr>
          <a:xfrm>
            <a:off x="2194943" y="598888"/>
            <a:ext cx="8381238" cy="1077229"/>
          </a:xfrm>
          <a:prstGeom prst="rect">
            <a:avLst/>
          </a:prstGeom>
        </p:spPr>
        <p:txBody>
          <a:bodyPr vert="horz" lIns="91440" tIns="45720" rIns="91440" bIns="45720" rtlCol="0" anchor="t">
            <a:normAutofit fontScale="90000" lnSpcReduction="10000"/>
          </a:bodyPr>
          <a:lst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a:lstStyle>
          <a:p>
            <a:pPr algn="l"/>
            <a:r>
              <a:rPr lang="en-US" sz="4400" b="1" dirty="0"/>
              <a:t>Athletic Training</a:t>
            </a:r>
            <a:br>
              <a:rPr lang="en-US" sz="2300" dirty="0"/>
            </a:br>
            <a:r>
              <a:rPr lang="en-US" sz="2200" dirty="0"/>
              <a:t>Presented by Joseph Parry and Chris Ray</a:t>
            </a:r>
            <a:br>
              <a:rPr lang="en-US" sz="2200" dirty="0"/>
            </a:br>
            <a:r>
              <a:rPr lang="en-US" sz="2200" dirty="0">
                <a:hlinkClick r:id="rId5">
                  <a:extLst>
                    <a:ext uri="{A12FA001-AC4F-418D-AE19-62706E023703}">
                      <ahyp:hlinkClr xmlns:ahyp="http://schemas.microsoft.com/office/drawing/2018/hyperlinkcolor" val="tx"/>
                    </a:ext>
                  </a:extLst>
                </a:hlinkClick>
              </a:rPr>
              <a:t>joseph.parry@gcccd.edu</a:t>
            </a:r>
            <a:r>
              <a:rPr lang="en-US" sz="2200" dirty="0"/>
              <a:t> or </a:t>
            </a:r>
            <a:r>
              <a:rPr lang="en-US" sz="2200" dirty="0">
                <a:hlinkClick r:id="rId6">
                  <a:extLst>
                    <a:ext uri="{A12FA001-AC4F-418D-AE19-62706E023703}">
                      <ahyp:hlinkClr xmlns:ahyp="http://schemas.microsoft.com/office/drawing/2018/hyperlinkcolor" val="tx"/>
                    </a:ext>
                  </a:extLst>
                </a:hlinkClick>
              </a:rPr>
              <a:t>chris.ray@gcccd.edu</a:t>
            </a:r>
            <a:r>
              <a:rPr lang="en-US" sz="2200" dirty="0"/>
              <a:t> </a:t>
            </a:r>
          </a:p>
        </p:txBody>
      </p:sp>
      <p:pic>
        <p:nvPicPr>
          <p:cNvPr id="21" name="Picture 20" descr="A close up of a sign&#10;&#10;Description automatically generated">
            <a:extLst>
              <a:ext uri="{FF2B5EF4-FFF2-40B4-BE49-F238E27FC236}">
                <a16:creationId xmlns:a16="http://schemas.microsoft.com/office/drawing/2014/main" id="{1244ABCA-FD42-1742-A574-2AA6185C0D1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573937" y="5143501"/>
            <a:ext cx="939800" cy="1143000"/>
          </a:xfrm>
          <a:prstGeom prst="rect">
            <a:avLst/>
          </a:prstGeom>
        </p:spPr>
      </p:pic>
      <p:sp>
        <p:nvSpPr>
          <p:cNvPr id="22" name="TextBox 21">
            <a:extLst>
              <a:ext uri="{FF2B5EF4-FFF2-40B4-BE49-F238E27FC236}">
                <a16:creationId xmlns:a16="http://schemas.microsoft.com/office/drawing/2014/main" id="{1DBB6911-6F5E-554D-B1B2-73E16C9CE9AA}"/>
              </a:ext>
            </a:extLst>
          </p:cNvPr>
          <p:cNvSpPr txBox="1"/>
          <p:nvPr/>
        </p:nvSpPr>
        <p:spPr>
          <a:xfrm>
            <a:off x="1240531" y="2091512"/>
            <a:ext cx="5532284" cy="707886"/>
          </a:xfrm>
          <a:prstGeom prst="rect">
            <a:avLst/>
          </a:prstGeom>
          <a:noFill/>
        </p:spPr>
        <p:txBody>
          <a:bodyPr wrap="none" rtlCol="0">
            <a:spAutoFit/>
          </a:bodyPr>
          <a:lstStyle/>
          <a:p>
            <a:r>
              <a:rPr lang="en-US" sz="2000" b="1" dirty="0"/>
              <a:t>Should I still fill out my medical paperwork?</a:t>
            </a:r>
          </a:p>
          <a:p>
            <a:pPr marL="800100" lvl="1" indent="-342900">
              <a:buClr>
                <a:schemeClr val="tx1"/>
              </a:buClr>
              <a:buFont typeface="Wingdings" pitchFamily="2" charset="2"/>
              <a:buChar char="§"/>
            </a:pPr>
            <a:r>
              <a:rPr lang="en-US" sz="2000" dirty="0"/>
              <a:t>Yes</a:t>
            </a:r>
          </a:p>
        </p:txBody>
      </p:sp>
      <p:sp>
        <p:nvSpPr>
          <p:cNvPr id="23" name="TextBox 22">
            <a:extLst>
              <a:ext uri="{FF2B5EF4-FFF2-40B4-BE49-F238E27FC236}">
                <a16:creationId xmlns:a16="http://schemas.microsoft.com/office/drawing/2014/main" id="{FF105FF3-4D61-2A4E-BAC3-76574E45C3CE}"/>
              </a:ext>
            </a:extLst>
          </p:cNvPr>
          <p:cNvSpPr txBox="1"/>
          <p:nvPr/>
        </p:nvSpPr>
        <p:spPr>
          <a:xfrm>
            <a:off x="1240531" y="2956591"/>
            <a:ext cx="10022889" cy="1908215"/>
          </a:xfrm>
          <a:prstGeom prst="rect">
            <a:avLst/>
          </a:prstGeom>
          <a:noFill/>
        </p:spPr>
        <p:txBody>
          <a:bodyPr wrap="square" rtlCol="0">
            <a:spAutoFit/>
          </a:bodyPr>
          <a:lstStyle/>
          <a:p>
            <a:r>
              <a:rPr lang="en-US" sz="2000" b="1" dirty="0"/>
              <a:t>Should I still get my physical done?</a:t>
            </a:r>
          </a:p>
          <a:p>
            <a:pPr marL="800100" lvl="1" indent="-342900">
              <a:buFont typeface="Wingdings" pitchFamily="2" charset="2"/>
              <a:buChar char="§"/>
            </a:pPr>
            <a:r>
              <a:rPr lang="en-US" sz="2000" dirty="0"/>
              <a:t>You may wait for now, but know that you will need one completed, and all forms filled out before you participate in any practice on campus </a:t>
            </a:r>
            <a:br>
              <a:rPr lang="en-US" sz="2000" dirty="0"/>
            </a:br>
            <a:br>
              <a:rPr lang="en-US" sz="2000" dirty="0"/>
            </a:br>
            <a:endParaRPr lang="en-US" sz="2000" b="1" dirty="0"/>
          </a:p>
          <a:p>
            <a:pPr marL="742950" lvl="1" indent="-285750">
              <a:buFont typeface="Arial" panose="020B0604020202020204" pitchFamily="34" charset="0"/>
              <a:buChar char="•"/>
            </a:pPr>
            <a:endParaRPr lang="en-US" dirty="0"/>
          </a:p>
        </p:txBody>
      </p:sp>
      <p:sp>
        <p:nvSpPr>
          <p:cNvPr id="24" name="TextBox 23">
            <a:extLst>
              <a:ext uri="{FF2B5EF4-FFF2-40B4-BE49-F238E27FC236}">
                <a16:creationId xmlns:a16="http://schemas.microsoft.com/office/drawing/2014/main" id="{FF581F69-943D-E54C-B687-D760A170CA20}"/>
              </a:ext>
            </a:extLst>
          </p:cNvPr>
          <p:cNvSpPr txBox="1"/>
          <p:nvPr/>
        </p:nvSpPr>
        <p:spPr>
          <a:xfrm>
            <a:off x="1240531" y="4191001"/>
            <a:ext cx="10605498" cy="1631216"/>
          </a:xfrm>
          <a:prstGeom prst="rect">
            <a:avLst/>
          </a:prstGeom>
          <a:noFill/>
        </p:spPr>
        <p:txBody>
          <a:bodyPr wrap="square" rtlCol="0">
            <a:spAutoFit/>
          </a:bodyPr>
          <a:lstStyle/>
          <a:p>
            <a:r>
              <a:rPr lang="en-US" sz="2000" b="1" dirty="0"/>
              <a:t>Will getting a physical now count for next fall or spring?	</a:t>
            </a:r>
          </a:p>
          <a:p>
            <a:pPr marL="800100" lvl="1" indent="-342900">
              <a:buFont typeface="Wingdings" pitchFamily="2" charset="2"/>
              <a:buChar char="§"/>
            </a:pPr>
            <a:r>
              <a:rPr lang="en-US" sz="2000" dirty="0"/>
              <a:t>YES, you will only need to complete a medical questionnaire for the 2021/22 season if you complete your physical fall 2020 or spring 2021</a:t>
            </a:r>
            <a:br>
              <a:rPr lang="en-US" sz="2000" dirty="0"/>
            </a:br>
            <a:br>
              <a:rPr lang="en-US" sz="2000" b="1" dirty="0"/>
            </a:br>
            <a:endParaRPr lang="en-US" sz="2000" dirty="0"/>
          </a:p>
        </p:txBody>
      </p:sp>
      <p:sp>
        <p:nvSpPr>
          <p:cNvPr id="25" name="TextBox 24">
            <a:extLst>
              <a:ext uri="{FF2B5EF4-FFF2-40B4-BE49-F238E27FC236}">
                <a16:creationId xmlns:a16="http://schemas.microsoft.com/office/drawing/2014/main" id="{4E371CF7-24B2-5142-96B8-28AA73018D37}"/>
              </a:ext>
            </a:extLst>
          </p:cNvPr>
          <p:cNvSpPr txBox="1"/>
          <p:nvPr/>
        </p:nvSpPr>
        <p:spPr>
          <a:xfrm>
            <a:off x="1301801" y="5271674"/>
            <a:ext cx="5157293" cy="2031325"/>
          </a:xfrm>
          <a:prstGeom prst="rect">
            <a:avLst/>
          </a:prstGeom>
          <a:noFill/>
        </p:spPr>
        <p:txBody>
          <a:bodyPr wrap="square" rtlCol="0">
            <a:spAutoFit/>
          </a:bodyPr>
          <a:lstStyle/>
          <a:p>
            <a:r>
              <a:rPr lang="en-US" sz="2000" b="1" dirty="0"/>
              <a:t>Where can I find the medical forms?</a:t>
            </a:r>
          </a:p>
          <a:p>
            <a:endParaRPr lang="en-US" sz="1000" b="1" dirty="0"/>
          </a:p>
          <a:p>
            <a:r>
              <a:rPr lang="en-US" b="1" dirty="0">
                <a:hlinkClick r:id="rId8"/>
              </a:rPr>
              <a:t>https://www.grossmontgriffins.com/information/Athletic_Training/Athletic_Training_Forms</a:t>
            </a:r>
            <a:endParaRPr lang="en-US" b="1" dirty="0"/>
          </a:p>
          <a:p>
            <a:endParaRPr lang="en-US" sz="2000" b="1" dirty="0"/>
          </a:p>
          <a:p>
            <a:br>
              <a:rPr lang="en-US" sz="2000" b="1" dirty="0"/>
            </a:br>
            <a:endParaRPr lang="en-US" sz="2000" dirty="0"/>
          </a:p>
        </p:txBody>
      </p:sp>
    </p:spTree>
    <p:extLst>
      <p:ext uri="{BB962C8B-B14F-4D97-AF65-F5344CB8AC3E}">
        <p14:creationId xmlns:p14="http://schemas.microsoft.com/office/powerpoint/2010/main" val="2423797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6" name="Rectangle 8">
            <a:extLst>
              <a:ext uri="{FF2B5EF4-FFF2-40B4-BE49-F238E27FC236}">
                <a16:creationId xmlns:a16="http://schemas.microsoft.com/office/drawing/2014/main" id="{8F3CF990-ACB8-443A-BB74-D36EC8A00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10">
            <a:extLst>
              <a:ext uri="{FF2B5EF4-FFF2-40B4-BE49-F238E27FC236}">
                <a16:creationId xmlns:a16="http://schemas.microsoft.com/office/drawing/2014/main" id="{2601900C-265D-4146-A578-477541E3D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lumMod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12">
            <a:extLst>
              <a:ext uri="{FF2B5EF4-FFF2-40B4-BE49-F238E27FC236}">
                <a16:creationId xmlns:a16="http://schemas.microsoft.com/office/drawing/2014/main" id="{00B98862-BEE1-44FB-A335-A1B9106B44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a:noFill/>
        </p:spPr>
      </p:pic>
      <p:sp>
        <p:nvSpPr>
          <p:cNvPr id="10" name="Freeform: Shape 14">
            <a:extLst>
              <a:ext uri="{FF2B5EF4-FFF2-40B4-BE49-F238E27FC236}">
                <a16:creationId xmlns:a16="http://schemas.microsoft.com/office/drawing/2014/main" id="{65F94F98-3A57-49AA-838E-91AAF600B6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678519" y="-1660968"/>
            <a:ext cx="5838229" cy="11188733"/>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25000">
                <a:schemeClr val="accent1">
                  <a:alpha val="0"/>
                </a:schemeClr>
              </a:gs>
              <a:gs pos="100000">
                <a:schemeClr val="accent1">
                  <a:alpha val="75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6">
            <a:extLst>
              <a:ext uri="{FF2B5EF4-FFF2-40B4-BE49-F238E27FC236}">
                <a16:creationId xmlns:a16="http://schemas.microsoft.com/office/drawing/2014/main" id="{7185CF21-0594-48C0-9F3E-254D6BCE9D9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067" y="0"/>
            <a:ext cx="12189867" cy="6858000"/>
          </a:xfrm>
          <a:prstGeom prst="rect">
            <a:avLst/>
          </a:prstGeom>
        </p:spPr>
      </p:pic>
      <p:sp>
        <p:nvSpPr>
          <p:cNvPr id="14" name="Rectangle 18">
            <a:extLst>
              <a:ext uri="{FF2B5EF4-FFF2-40B4-BE49-F238E27FC236}">
                <a16:creationId xmlns:a16="http://schemas.microsoft.com/office/drawing/2014/main" id="{41F8C064-2DC5-4758-B49C-76BFF64052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solidFill>
            <a:schemeClr val="tx2">
              <a:lumMod val="1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20">
            <a:extLst>
              <a:ext uri="{FF2B5EF4-FFF2-40B4-BE49-F238E27FC236}">
                <a16:creationId xmlns:a16="http://schemas.microsoft.com/office/drawing/2014/main" id="{FBD68200-BC03-4015-860B-CD5C30CD7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3542" y="0"/>
            <a:ext cx="7875912" cy="6858000"/>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15000">
                <a:schemeClr val="bg2">
                  <a:alpha val="0"/>
                </a:schemeClr>
              </a:gs>
              <a:gs pos="100000">
                <a:schemeClr val="bg2"/>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22">
            <a:extLst>
              <a:ext uri="{FF2B5EF4-FFF2-40B4-BE49-F238E27FC236}">
                <a16:creationId xmlns:a16="http://schemas.microsoft.com/office/drawing/2014/main" id="{A0B5529D-5CAA-4BF2-B5C9-34705E7661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59909" cy="6858000"/>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24">
            <a:extLst>
              <a:ext uri="{FF2B5EF4-FFF2-40B4-BE49-F238E27FC236}">
                <a16:creationId xmlns:a16="http://schemas.microsoft.com/office/drawing/2014/main" id="{332A6F87-AC28-4AA8-B8A6-AEBC67BD0D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47567" y="421698"/>
            <a:ext cx="967148" cy="967148"/>
          </a:xfrm>
          <a:prstGeom prst="ellipse">
            <a:avLst/>
          </a:prstGeom>
          <a:gradFill>
            <a:gsLst>
              <a:gs pos="0">
                <a:schemeClr val="bg2">
                  <a:alpha val="0"/>
                </a:schemeClr>
              </a:gs>
              <a:gs pos="100000">
                <a:schemeClr val="accent1">
                  <a:alpha val="21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EA681D0A-850F-C64B-A553-93B6F93766F7}"/>
              </a:ext>
            </a:extLst>
          </p:cNvPr>
          <p:cNvSpPr txBox="1">
            <a:spLocks/>
          </p:cNvSpPr>
          <p:nvPr/>
        </p:nvSpPr>
        <p:spPr>
          <a:xfrm>
            <a:off x="2194943" y="598888"/>
            <a:ext cx="8381238" cy="1077229"/>
          </a:xfrm>
          <a:prstGeom prst="rect">
            <a:avLst/>
          </a:prstGeom>
        </p:spPr>
        <p:txBody>
          <a:bodyPr vert="horz" lIns="91440" tIns="45720" rIns="91440" bIns="45720" rtlCol="0" anchor="t">
            <a:normAutofit fontScale="90000" lnSpcReduction="10000"/>
          </a:bodyPr>
          <a:lst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a:lstStyle>
          <a:p>
            <a:pPr algn="l"/>
            <a:r>
              <a:rPr lang="en-US" sz="4400" b="1" dirty="0"/>
              <a:t>Athletic Training</a:t>
            </a:r>
            <a:br>
              <a:rPr lang="en-US" sz="2300" dirty="0"/>
            </a:br>
            <a:r>
              <a:rPr lang="en-US" sz="2200" dirty="0"/>
              <a:t>Presented by Joseph Parry and Chris Ray</a:t>
            </a:r>
            <a:br>
              <a:rPr lang="en-US" sz="2200" dirty="0"/>
            </a:br>
            <a:r>
              <a:rPr lang="en-US" sz="2200" dirty="0">
                <a:hlinkClick r:id="rId5">
                  <a:extLst>
                    <a:ext uri="{A12FA001-AC4F-418D-AE19-62706E023703}">
                      <ahyp:hlinkClr xmlns:ahyp="http://schemas.microsoft.com/office/drawing/2018/hyperlinkcolor" val="tx"/>
                    </a:ext>
                  </a:extLst>
                </a:hlinkClick>
              </a:rPr>
              <a:t>joseph.parry@gcccd.edu</a:t>
            </a:r>
            <a:r>
              <a:rPr lang="en-US" sz="2200" dirty="0"/>
              <a:t> or </a:t>
            </a:r>
            <a:r>
              <a:rPr lang="en-US" sz="2200" dirty="0">
                <a:hlinkClick r:id="rId6">
                  <a:extLst>
                    <a:ext uri="{A12FA001-AC4F-418D-AE19-62706E023703}">
                      <ahyp:hlinkClr xmlns:ahyp="http://schemas.microsoft.com/office/drawing/2018/hyperlinkcolor" val="tx"/>
                    </a:ext>
                  </a:extLst>
                </a:hlinkClick>
              </a:rPr>
              <a:t>chris.ray@gcccd.edu</a:t>
            </a:r>
            <a:r>
              <a:rPr lang="en-US" sz="2200" dirty="0"/>
              <a:t> </a:t>
            </a:r>
          </a:p>
        </p:txBody>
      </p:sp>
      <p:pic>
        <p:nvPicPr>
          <p:cNvPr id="17" name="Picture 16" descr="A close up of a sign&#10;&#10;Description automatically generated">
            <a:extLst>
              <a:ext uri="{FF2B5EF4-FFF2-40B4-BE49-F238E27FC236}">
                <a16:creationId xmlns:a16="http://schemas.microsoft.com/office/drawing/2014/main" id="{80B3C202-1394-FA44-B908-88267B64D1B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573937" y="5143501"/>
            <a:ext cx="939800" cy="1143000"/>
          </a:xfrm>
          <a:prstGeom prst="rect">
            <a:avLst/>
          </a:prstGeom>
        </p:spPr>
      </p:pic>
      <p:sp>
        <p:nvSpPr>
          <p:cNvPr id="19" name="Title 1">
            <a:extLst>
              <a:ext uri="{FF2B5EF4-FFF2-40B4-BE49-F238E27FC236}">
                <a16:creationId xmlns:a16="http://schemas.microsoft.com/office/drawing/2014/main" id="{773B3178-8D0E-4D4E-AA86-B02E83230F31}"/>
              </a:ext>
            </a:extLst>
          </p:cNvPr>
          <p:cNvSpPr>
            <a:spLocks noGrp="1"/>
          </p:cNvSpPr>
          <p:nvPr>
            <p:ph type="title"/>
          </p:nvPr>
        </p:nvSpPr>
        <p:spPr>
          <a:xfrm>
            <a:off x="1591798" y="2217925"/>
            <a:ext cx="3111170" cy="850034"/>
          </a:xfrm>
        </p:spPr>
        <p:txBody>
          <a:bodyPr>
            <a:normAutofit/>
          </a:bodyPr>
          <a:lstStyle/>
          <a:p>
            <a:pPr algn="ctr"/>
            <a:r>
              <a:rPr lang="en-US" sz="2000" b="1" dirty="0"/>
              <a:t>WHAT IS THE DEAL WITH COVID TESTING?</a:t>
            </a:r>
          </a:p>
        </p:txBody>
      </p:sp>
      <p:sp>
        <p:nvSpPr>
          <p:cNvPr id="21" name="Content Placeholder 2">
            <a:extLst>
              <a:ext uri="{FF2B5EF4-FFF2-40B4-BE49-F238E27FC236}">
                <a16:creationId xmlns:a16="http://schemas.microsoft.com/office/drawing/2014/main" id="{1D3C587C-CF59-8C47-B7F4-5A3DB9CEC035}"/>
              </a:ext>
            </a:extLst>
          </p:cNvPr>
          <p:cNvSpPr txBox="1">
            <a:spLocks/>
          </p:cNvSpPr>
          <p:nvPr/>
        </p:nvSpPr>
        <p:spPr>
          <a:xfrm>
            <a:off x="5894645" y="1676117"/>
            <a:ext cx="6096000" cy="4384532"/>
          </a:xfrm>
          <a:prstGeom prst="rect">
            <a:avLst/>
          </a:prstGeom>
        </p:spPr>
        <p:txBody>
          <a:bodyPr vert="horz" lIns="91440" tIns="45720" rIns="91440" bIns="45720" rtlCol="0" anchor="ctr">
            <a:normAutofit/>
          </a:bodyPr>
          <a:lst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a:lstStyle>
          <a:p>
            <a:pPr marL="0" indent="0">
              <a:buFont typeface="Wingdings" panose="05000000000000000000" pitchFamily="2" charset="2"/>
              <a:buNone/>
            </a:pPr>
            <a:r>
              <a:rPr lang="en-US" b="1" u="sng" dirty="0"/>
              <a:t>Factors:</a:t>
            </a:r>
          </a:p>
          <a:p>
            <a:pPr>
              <a:buClr>
                <a:schemeClr val="tx1"/>
              </a:buClr>
              <a:buSzPct val="100000"/>
            </a:pPr>
            <a:r>
              <a:rPr lang="en-US" sz="1800" dirty="0"/>
              <a:t>What will be the current CPHD guidelines for college sports?</a:t>
            </a:r>
          </a:p>
          <a:p>
            <a:pPr>
              <a:buClr>
                <a:schemeClr val="tx1"/>
              </a:buClr>
              <a:buSzPct val="100000"/>
            </a:pPr>
            <a:r>
              <a:rPr lang="en-US" sz="1800" dirty="0"/>
              <a:t>Is your sport going to be indoor or outdoor?</a:t>
            </a:r>
          </a:p>
          <a:p>
            <a:pPr>
              <a:buClr>
                <a:schemeClr val="tx1"/>
              </a:buClr>
              <a:buSzPct val="100000"/>
            </a:pPr>
            <a:r>
              <a:rPr lang="en-US" sz="1800" dirty="0"/>
              <a:t>Is your sport considered high, intermediate or low risk?</a:t>
            </a:r>
          </a:p>
          <a:p>
            <a:pPr>
              <a:buClr>
                <a:schemeClr val="tx1"/>
              </a:buClr>
              <a:buSzPct val="100000"/>
            </a:pPr>
            <a:r>
              <a:rPr lang="en-US" sz="1800" dirty="0"/>
              <a:t>Is your sport competing OR just training with mitigation </a:t>
            </a:r>
          </a:p>
          <a:p>
            <a:endParaRPr lang="en-US" dirty="0"/>
          </a:p>
        </p:txBody>
      </p:sp>
      <p:pic>
        <p:nvPicPr>
          <p:cNvPr id="22" name="Picture 21">
            <a:extLst>
              <a:ext uri="{FF2B5EF4-FFF2-40B4-BE49-F238E27FC236}">
                <a16:creationId xmlns:a16="http://schemas.microsoft.com/office/drawing/2014/main" id="{B1402E94-054A-4541-A25A-7C0DD135FE02}"/>
              </a:ext>
            </a:extLst>
          </p:cNvPr>
          <p:cNvPicPr>
            <a:picLocks noChangeAspect="1"/>
          </p:cNvPicPr>
          <p:nvPr/>
        </p:nvPicPr>
        <p:blipFill>
          <a:blip r:embed="rId8"/>
          <a:stretch>
            <a:fillRect/>
          </a:stretch>
        </p:blipFill>
        <p:spPr>
          <a:xfrm>
            <a:off x="1259198" y="3180682"/>
            <a:ext cx="4102103" cy="3062474"/>
          </a:xfrm>
          <a:prstGeom prst="rect">
            <a:avLst/>
          </a:prstGeom>
        </p:spPr>
      </p:pic>
    </p:spTree>
    <p:extLst>
      <p:ext uri="{BB962C8B-B14F-4D97-AF65-F5344CB8AC3E}">
        <p14:creationId xmlns:p14="http://schemas.microsoft.com/office/powerpoint/2010/main" val="30368343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0BE3D13-5BE5-4B05-AFCF-2A2E059D29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1">
            <a:extLst>
              <a:ext uri="{FF2B5EF4-FFF2-40B4-BE49-F238E27FC236}">
                <a16:creationId xmlns:a16="http://schemas.microsoft.com/office/drawing/2014/main" id="{76562092-3AA7-4EF0-9007-C44F879A13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Oval 33">
            <a:extLst>
              <a:ext uri="{FF2B5EF4-FFF2-40B4-BE49-F238E27FC236}">
                <a16:creationId xmlns:a16="http://schemas.microsoft.com/office/drawing/2014/main" id="{1AC85C80-0175-4214-A13D-03C224658C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70108" y="985292"/>
            <a:ext cx="1345319" cy="1345319"/>
          </a:xfrm>
          <a:prstGeom prst="ellipse">
            <a:avLst/>
          </a:prstGeom>
          <a:solidFill>
            <a:schemeClr val="accent1">
              <a:lumMod val="40000"/>
              <a:lumOff val="6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2" name="Picture 35">
            <a:extLst>
              <a:ext uri="{FF2B5EF4-FFF2-40B4-BE49-F238E27FC236}">
                <a16:creationId xmlns:a16="http://schemas.microsoft.com/office/drawing/2014/main" id="{E60B620B-3E81-4075-BC12-D4FB3E299C7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133" y="0"/>
            <a:ext cx="12189867" cy="6858000"/>
          </a:xfrm>
          <a:prstGeom prst="rect">
            <a:avLst/>
          </a:prstGeom>
        </p:spPr>
      </p:pic>
      <p:pic>
        <p:nvPicPr>
          <p:cNvPr id="5" name="Content Placeholder 4" descr="A picture containing text, grass&#10;&#10;Description automatically generated">
            <a:extLst>
              <a:ext uri="{FF2B5EF4-FFF2-40B4-BE49-F238E27FC236}">
                <a16:creationId xmlns:a16="http://schemas.microsoft.com/office/drawing/2014/main" id="{77A57AF1-EDB1-BA4C-B6CF-1A85DF96314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529" y="0"/>
            <a:ext cx="12207070" cy="6858000"/>
          </a:xfrm>
        </p:spPr>
      </p:pic>
    </p:spTree>
    <p:extLst>
      <p:ext uri="{BB962C8B-B14F-4D97-AF65-F5344CB8AC3E}">
        <p14:creationId xmlns:p14="http://schemas.microsoft.com/office/powerpoint/2010/main" val="2151735257"/>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0BE3D13-5BE5-4B05-AFCF-2A2E059D29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6562092-3AA7-4EF0-9007-C44F879A13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a:extLst>
              <a:ext uri="{FF2B5EF4-FFF2-40B4-BE49-F238E27FC236}">
                <a16:creationId xmlns:a16="http://schemas.microsoft.com/office/drawing/2014/main" id="{1AC85C80-0175-4214-A13D-03C224658C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70108" y="985292"/>
            <a:ext cx="1345319" cy="1345319"/>
          </a:xfrm>
          <a:prstGeom prst="ellipse">
            <a:avLst/>
          </a:prstGeom>
          <a:solidFill>
            <a:schemeClr val="accent1">
              <a:lumMod val="40000"/>
              <a:lumOff val="6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E60B620B-3E81-4075-BC12-D4FB3E299C7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133" y="0"/>
            <a:ext cx="12189867" cy="6858000"/>
          </a:xfrm>
          <a:prstGeom prst="rect">
            <a:avLst/>
          </a:prstGeom>
        </p:spPr>
      </p:pic>
      <p:pic>
        <p:nvPicPr>
          <p:cNvPr id="14" name="Picture 13" descr="A close up of a sign&#10;&#10;Description automatically generated">
            <a:extLst>
              <a:ext uri="{FF2B5EF4-FFF2-40B4-BE49-F238E27FC236}">
                <a16:creationId xmlns:a16="http://schemas.microsoft.com/office/drawing/2014/main" id="{21375488-2D7A-DE42-A92B-FD9B528F59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73937" y="5143501"/>
            <a:ext cx="939800" cy="1143000"/>
          </a:xfrm>
          <a:prstGeom prst="rect">
            <a:avLst/>
          </a:prstGeom>
        </p:spPr>
      </p:pic>
      <p:pic>
        <p:nvPicPr>
          <p:cNvPr id="10" name="Content Placeholder 9" descr="A person swimming in a pool&#10;&#10;Description automatically generated with low confidence">
            <a:extLst>
              <a:ext uri="{FF2B5EF4-FFF2-40B4-BE49-F238E27FC236}">
                <a16:creationId xmlns:a16="http://schemas.microsoft.com/office/drawing/2014/main" id="{76840C55-348E-4F40-8691-5B812C2D42D6}"/>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0" y="-1"/>
            <a:ext cx="12207068" cy="6857999"/>
          </a:xfrm>
        </p:spPr>
      </p:pic>
    </p:spTree>
    <p:extLst>
      <p:ext uri="{BB962C8B-B14F-4D97-AF65-F5344CB8AC3E}">
        <p14:creationId xmlns:p14="http://schemas.microsoft.com/office/powerpoint/2010/main" val="1497824171"/>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0BE3D13-5BE5-4B05-AFCF-2A2E059D29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6562092-3AA7-4EF0-9007-C44F879A13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a:extLst>
              <a:ext uri="{FF2B5EF4-FFF2-40B4-BE49-F238E27FC236}">
                <a16:creationId xmlns:a16="http://schemas.microsoft.com/office/drawing/2014/main" id="{1AC85C80-0175-4214-A13D-03C224658C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70108" y="985292"/>
            <a:ext cx="1345319" cy="1345319"/>
          </a:xfrm>
          <a:prstGeom prst="ellipse">
            <a:avLst/>
          </a:prstGeom>
          <a:solidFill>
            <a:schemeClr val="accent1">
              <a:lumMod val="40000"/>
              <a:lumOff val="6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E60B620B-3E81-4075-BC12-D4FB3E299C7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133" y="0"/>
            <a:ext cx="12189867" cy="6858000"/>
          </a:xfrm>
          <a:prstGeom prst="rect">
            <a:avLst/>
          </a:prstGeom>
        </p:spPr>
      </p:pic>
      <p:pic>
        <p:nvPicPr>
          <p:cNvPr id="14" name="Picture 13" descr="A close up of a sign&#10;&#10;Description automatically generated">
            <a:extLst>
              <a:ext uri="{FF2B5EF4-FFF2-40B4-BE49-F238E27FC236}">
                <a16:creationId xmlns:a16="http://schemas.microsoft.com/office/drawing/2014/main" id="{21375488-2D7A-DE42-A92B-FD9B528F59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73937" y="5143501"/>
            <a:ext cx="939800" cy="1143000"/>
          </a:xfrm>
          <a:prstGeom prst="rect">
            <a:avLst/>
          </a:prstGeom>
        </p:spPr>
      </p:pic>
      <p:pic>
        <p:nvPicPr>
          <p:cNvPr id="5" name="Content Placeholder 4" descr="Timeline&#10;&#10;Description automatically generated">
            <a:extLst>
              <a:ext uri="{FF2B5EF4-FFF2-40B4-BE49-F238E27FC236}">
                <a16:creationId xmlns:a16="http://schemas.microsoft.com/office/drawing/2014/main" id="{E4BFD462-C7F7-9245-B8C8-004A5D387EE8}"/>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 y="0"/>
            <a:ext cx="12207069" cy="6858000"/>
          </a:xfrm>
        </p:spPr>
      </p:pic>
    </p:spTree>
    <p:extLst>
      <p:ext uri="{BB962C8B-B14F-4D97-AF65-F5344CB8AC3E}">
        <p14:creationId xmlns:p14="http://schemas.microsoft.com/office/powerpoint/2010/main" val="2205570252"/>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0BE3D13-5BE5-4B05-AFCF-2A2E059D29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6562092-3AA7-4EF0-9007-C44F879A13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a:extLst>
              <a:ext uri="{FF2B5EF4-FFF2-40B4-BE49-F238E27FC236}">
                <a16:creationId xmlns:a16="http://schemas.microsoft.com/office/drawing/2014/main" id="{1AC85C80-0175-4214-A13D-03C224658C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70108" y="985292"/>
            <a:ext cx="1345319" cy="1345319"/>
          </a:xfrm>
          <a:prstGeom prst="ellipse">
            <a:avLst/>
          </a:prstGeom>
          <a:solidFill>
            <a:schemeClr val="accent1">
              <a:lumMod val="40000"/>
              <a:lumOff val="6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E60B620B-3E81-4075-BC12-D4FB3E299C7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133" y="0"/>
            <a:ext cx="12189867" cy="6858000"/>
          </a:xfrm>
          <a:prstGeom prst="rect">
            <a:avLst/>
          </a:prstGeom>
        </p:spPr>
      </p:pic>
      <p:pic>
        <p:nvPicPr>
          <p:cNvPr id="14" name="Picture 13" descr="A close up of a sign&#10;&#10;Description automatically generated">
            <a:extLst>
              <a:ext uri="{FF2B5EF4-FFF2-40B4-BE49-F238E27FC236}">
                <a16:creationId xmlns:a16="http://schemas.microsoft.com/office/drawing/2014/main" id="{21375488-2D7A-DE42-A92B-FD9B528F59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73937" y="5143501"/>
            <a:ext cx="939800" cy="1143000"/>
          </a:xfrm>
          <a:prstGeom prst="rect">
            <a:avLst/>
          </a:prstGeom>
        </p:spPr>
      </p:pic>
      <p:pic>
        <p:nvPicPr>
          <p:cNvPr id="4" name="Content Placeholder 3" descr="Timeline&#10;&#10;Description automatically generated">
            <a:extLst>
              <a:ext uri="{FF2B5EF4-FFF2-40B4-BE49-F238E27FC236}">
                <a16:creationId xmlns:a16="http://schemas.microsoft.com/office/drawing/2014/main" id="{6D54EBA5-65BB-3E4E-84C6-7472F5D4FB6F}"/>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0" y="-2"/>
            <a:ext cx="12189867" cy="6848336"/>
          </a:xfrm>
        </p:spPr>
      </p:pic>
    </p:spTree>
    <p:extLst>
      <p:ext uri="{BB962C8B-B14F-4D97-AF65-F5344CB8AC3E}">
        <p14:creationId xmlns:p14="http://schemas.microsoft.com/office/powerpoint/2010/main" val="3588296358"/>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0BE3D13-5BE5-4B05-AFCF-2A2E059D29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6562092-3AA7-4EF0-9007-C44F879A13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a:extLst>
              <a:ext uri="{FF2B5EF4-FFF2-40B4-BE49-F238E27FC236}">
                <a16:creationId xmlns:a16="http://schemas.microsoft.com/office/drawing/2014/main" id="{1AC85C80-0175-4214-A13D-03C224658C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70108" y="985292"/>
            <a:ext cx="1345319" cy="1345319"/>
          </a:xfrm>
          <a:prstGeom prst="ellipse">
            <a:avLst/>
          </a:prstGeom>
          <a:solidFill>
            <a:schemeClr val="accent1">
              <a:lumMod val="40000"/>
              <a:lumOff val="6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E60B620B-3E81-4075-BC12-D4FB3E299C7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133" y="0"/>
            <a:ext cx="12189867" cy="6858000"/>
          </a:xfrm>
          <a:prstGeom prst="rect">
            <a:avLst/>
          </a:prstGeom>
        </p:spPr>
      </p:pic>
      <p:pic>
        <p:nvPicPr>
          <p:cNvPr id="14" name="Picture 13" descr="A close up of a sign&#10;&#10;Description automatically generated">
            <a:extLst>
              <a:ext uri="{FF2B5EF4-FFF2-40B4-BE49-F238E27FC236}">
                <a16:creationId xmlns:a16="http://schemas.microsoft.com/office/drawing/2014/main" id="{21375488-2D7A-DE42-A92B-FD9B528F59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73937" y="5143501"/>
            <a:ext cx="939800" cy="1143000"/>
          </a:xfrm>
          <a:prstGeom prst="rect">
            <a:avLst/>
          </a:prstGeom>
        </p:spPr>
      </p:pic>
      <p:pic>
        <p:nvPicPr>
          <p:cNvPr id="4" name="Content Placeholder 3" descr="Timeline&#10;&#10;Description automatically generated">
            <a:extLst>
              <a:ext uri="{FF2B5EF4-FFF2-40B4-BE49-F238E27FC236}">
                <a16:creationId xmlns:a16="http://schemas.microsoft.com/office/drawing/2014/main" id="{E2606BA1-A0C0-3744-BE70-6AD00F1307AE}"/>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0" y="-6180"/>
            <a:ext cx="12189867" cy="6848336"/>
          </a:xfrm>
        </p:spPr>
      </p:pic>
    </p:spTree>
    <p:extLst>
      <p:ext uri="{BB962C8B-B14F-4D97-AF65-F5344CB8AC3E}">
        <p14:creationId xmlns:p14="http://schemas.microsoft.com/office/powerpoint/2010/main" val="1627504937"/>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0BE3D13-5BE5-4B05-AFCF-2A2E059D29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6562092-3AA7-4EF0-9007-C44F879A13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a:extLst>
              <a:ext uri="{FF2B5EF4-FFF2-40B4-BE49-F238E27FC236}">
                <a16:creationId xmlns:a16="http://schemas.microsoft.com/office/drawing/2014/main" id="{1AC85C80-0175-4214-A13D-03C224658C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70108" y="985292"/>
            <a:ext cx="1345319" cy="1345319"/>
          </a:xfrm>
          <a:prstGeom prst="ellipse">
            <a:avLst/>
          </a:prstGeom>
          <a:solidFill>
            <a:schemeClr val="accent1">
              <a:lumMod val="40000"/>
              <a:lumOff val="6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E60B620B-3E81-4075-BC12-D4FB3E299C7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133" y="0"/>
            <a:ext cx="12189867" cy="6858000"/>
          </a:xfrm>
          <a:prstGeom prst="rect">
            <a:avLst/>
          </a:prstGeom>
        </p:spPr>
      </p:pic>
      <p:pic>
        <p:nvPicPr>
          <p:cNvPr id="14" name="Picture 13" descr="A close up of a sign&#10;&#10;Description automatically generated">
            <a:extLst>
              <a:ext uri="{FF2B5EF4-FFF2-40B4-BE49-F238E27FC236}">
                <a16:creationId xmlns:a16="http://schemas.microsoft.com/office/drawing/2014/main" id="{21375488-2D7A-DE42-A92B-FD9B528F59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73937" y="5143501"/>
            <a:ext cx="939800" cy="1143000"/>
          </a:xfrm>
          <a:prstGeom prst="rect">
            <a:avLst/>
          </a:prstGeom>
        </p:spPr>
      </p:pic>
      <p:pic>
        <p:nvPicPr>
          <p:cNvPr id="4" name="Content Placeholder 3" descr="Graphical user interface, website&#10;&#10;Description automatically generated">
            <a:extLst>
              <a:ext uri="{FF2B5EF4-FFF2-40B4-BE49-F238E27FC236}">
                <a16:creationId xmlns:a16="http://schemas.microsoft.com/office/drawing/2014/main" id="{33A0879F-A5EC-0248-9884-9916BBA103EE}"/>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 y="-2"/>
            <a:ext cx="12207073" cy="6858002"/>
          </a:xfrm>
        </p:spPr>
      </p:pic>
    </p:spTree>
    <p:extLst>
      <p:ext uri="{BB962C8B-B14F-4D97-AF65-F5344CB8AC3E}">
        <p14:creationId xmlns:p14="http://schemas.microsoft.com/office/powerpoint/2010/main" val="454486029"/>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0BE3D13-5BE5-4B05-AFCF-2A2E059D29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6562092-3AA7-4EF0-9007-C44F879A13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a:extLst>
              <a:ext uri="{FF2B5EF4-FFF2-40B4-BE49-F238E27FC236}">
                <a16:creationId xmlns:a16="http://schemas.microsoft.com/office/drawing/2014/main" id="{1AC85C80-0175-4214-A13D-03C224658C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70108" y="985292"/>
            <a:ext cx="1345319" cy="1345319"/>
          </a:xfrm>
          <a:prstGeom prst="ellipse">
            <a:avLst/>
          </a:prstGeom>
          <a:solidFill>
            <a:schemeClr val="accent1">
              <a:lumMod val="40000"/>
              <a:lumOff val="6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E60B620B-3E81-4075-BC12-D4FB3E299C7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133" y="0"/>
            <a:ext cx="12189867" cy="6858000"/>
          </a:xfrm>
          <a:prstGeom prst="rect">
            <a:avLst/>
          </a:prstGeom>
        </p:spPr>
      </p:pic>
      <p:pic>
        <p:nvPicPr>
          <p:cNvPr id="14" name="Picture 13" descr="A close up of a sign&#10;&#10;Description automatically generated">
            <a:extLst>
              <a:ext uri="{FF2B5EF4-FFF2-40B4-BE49-F238E27FC236}">
                <a16:creationId xmlns:a16="http://schemas.microsoft.com/office/drawing/2014/main" id="{21375488-2D7A-DE42-A92B-FD9B528F59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73937" y="5143501"/>
            <a:ext cx="939800" cy="1143000"/>
          </a:xfrm>
          <a:prstGeom prst="rect">
            <a:avLst/>
          </a:prstGeom>
        </p:spPr>
      </p:pic>
      <p:pic>
        <p:nvPicPr>
          <p:cNvPr id="4" name="Content Placeholder 3" descr="Graphical user interface, text, application, letter&#10;&#10;Description automatically generated">
            <a:extLst>
              <a:ext uri="{FF2B5EF4-FFF2-40B4-BE49-F238E27FC236}">
                <a16:creationId xmlns:a16="http://schemas.microsoft.com/office/drawing/2014/main" id="{CEAF2F0F-4E56-304A-9013-3102AFC79E49}"/>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0" y="0"/>
            <a:ext cx="12207069" cy="6858000"/>
          </a:xfrm>
        </p:spPr>
      </p:pic>
    </p:spTree>
    <p:extLst>
      <p:ext uri="{BB962C8B-B14F-4D97-AF65-F5344CB8AC3E}">
        <p14:creationId xmlns:p14="http://schemas.microsoft.com/office/powerpoint/2010/main" val="477679503"/>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0BE3D13-5BE5-4B05-AFCF-2A2E059D29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6562092-3AA7-4EF0-9007-C44F879A13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a:extLst>
              <a:ext uri="{FF2B5EF4-FFF2-40B4-BE49-F238E27FC236}">
                <a16:creationId xmlns:a16="http://schemas.microsoft.com/office/drawing/2014/main" id="{1AC85C80-0175-4214-A13D-03C224658C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70108" y="985292"/>
            <a:ext cx="1345319" cy="1345319"/>
          </a:xfrm>
          <a:prstGeom prst="ellipse">
            <a:avLst/>
          </a:prstGeom>
          <a:solidFill>
            <a:schemeClr val="accent1">
              <a:lumMod val="40000"/>
              <a:lumOff val="6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E60B620B-3E81-4075-BC12-D4FB3E299C7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133" y="0"/>
            <a:ext cx="12189867" cy="6858000"/>
          </a:xfrm>
          <a:prstGeom prst="rect">
            <a:avLst/>
          </a:prstGeom>
        </p:spPr>
      </p:pic>
      <p:pic>
        <p:nvPicPr>
          <p:cNvPr id="14" name="Picture 13" descr="A close up of a sign&#10;&#10;Description automatically generated">
            <a:extLst>
              <a:ext uri="{FF2B5EF4-FFF2-40B4-BE49-F238E27FC236}">
                <a16:creationId xmlns:a16="http://schemas.microsoft.com/office/drawing/2014/main" id="{21375488-2D7A-DE42-A92B-FD9B528F59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73937" y="5143501"/>
            <a:ext cx="939800" cy="1143000"/>
          </a:xfrm>
          <a:prstGeom prst="rect">
            <a:avLst/>
          </a:prstGeom>
        </p:spPr>
      </p:pic>
      <p:sp>
        <p:nvSpPr>
          <p:cNvPr id="3" name="Content Placeholder 2">
            <a:extLst>
              <a:ext uri="{FF2B5EF4-FFF2-40B4-BE49-F238E27FC236}">
                <a16:creationId xmlns:a16="http://schemas.microsoft.com/office/drawing/2014/main" id="{44ACB47B-D3BF-7745-9234-B543E3B6DE2B}"/>
              </a:ext>
            </a:extLst>
          </p:cNvPr>
          <p:cNvSpPr>
            <a:spLocks noGrp="1"/>
          </p:cNvSpPr>
          <p:nvPr>
            <p:ph idx="1"/>
          </p:nvPr>
        </p:nvSpPr>
        <p:spPr>
          <a:xfrm>
            <a:off x="2442767" y="666674"/>
            <a:ext cx="8800031" cy="5524650"/>
          </a:xfrm>
        </p:spPr>
        <p:txBody>
          <a:bodyPr/>
          <a:lstStyle/>
          <a:p>
            <a:pPr marL="0" indent="0">
              <a:buNone/>
            </a:pPr>
            <a:r>
              <a:rPr lang="en-US" sz="5000" b="1" dirty="0"/>
              <a:t>Eligibility Questions?</a:t>
            </a:r>
          </a:p>
          <a:p>
            <a:pPr>
              <a:buClr>
                <a:schemeClr val="tx1"/>
              </a:buClr>
            </a:pPr>
            <a:r>
              <a:rPr lang="en-US" sz="3000" dirty="0"/>
              <a:t>Heidi Holmquist – </a:t>
            </a:r>
            <a:r>
              <a:rPr lang="en-US" sz="3000" dirty="0">
                <a:hlinkClick r:id="rId4"/>
              </a:rPr>
              <a:t>heidi.holmquist@gcccd.edu</a:t>
            </a:r>
            <a:r>
              <a:rPr lang="en-US" sz="3000" dirty="0"/>
              <a:t> </a:t>
            </a:r>
            <a:br>
              <a:rPr lang="en-US" sz="3000" dirty="0"/>
            </a:br>
            <a:r>
              <a:rPr lang="en-US" sz="3000" dirty="0"/>
              <a:t>Athletic Eligibility Advisor</a:t>
            </a:r>
          </a:p>
        </p:txBody>
      </p:sp>
    </p:spTree>
    <p:extLst>
      <p:ext uri="{BB962C8B-B14F-4D97-AF65-F5344CB8AC3E}">
        <p14:creationId xmlns:p14="http://schemas.microsoft.com/office/powerpoint/2010/main" val="3189469907"/>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31" name="Picture 7">
            <a:extLst>
              <a:ext uri="{FF2B5EF4-FFF2-40B4-BE49-F238E27FC236}">
                <a16:creationId xmlns:a16="http://schemas.microsoft.com/office/drawing/2014/main" id="{3DBBA26C-89C3-411F-9753-606A413F89A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3" name="Picture 9">
            <a:extLst>
              <a:ext uri="{FF2B5EF4-FFF2-40B4-BE49-F238E27FC236}">
                <a16:creationId xmlns:a16="http://schemas.microsoft.com/office/drawing/2014/main" id="{EEAD2215-6311-4D1C-B6B5-F57CB6BFCBC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4" name="Rectangle 11">
            <a:extLst>
              <a:ext uri="{FF2B5EF4-FFF2-40B4-BE49-F238E27FC236}">
                <a16:creationId xmlns:a16="http://schemas.microsoft.com/office/drawing/2014/main" id="{7BA5DE79-30D1-4A10-8DB9-0A6E523A97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5" name="Rectangle 13">
            <a:extLst>
              <a:ext uri="{FF2B5EF4-FFF2-40B4-BE49-F238E27FC236}">
                <a16:creationId xmlns:a16="http://schemas.microsoft.com/office/drawing/2014/main" id="{9ABD0D63-D23F-4AE7-8270-4185EF9C1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6" name="Rectangle 15">
            <a:extLst>
              <a:ext uri="{FF2B5EF4-FFF2-40B4-BE49-F238E27FC236}">
                <a16:creationId xmlns:a16="http://schemas.microsoft.com/office/drawing/2014/main" id="{D5B0B43F-2CE7-4C6C-BABC-EE342B3282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7" name="Rectangle 17">
            <a:extLst>
              <a:ext uri="{FF2B5EF4-FFF2-40B4-BE49-F238E27FC236}">
                <a16:creationId xmlns:a16="http://schemas.microsoft.com/office/drawing/2014/main" id="{85459F07-63F9-48CF-B725-A873C4BC3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TextBox 19">
            <a:extLst>
              <a:ext uri="{FF2B5EF4-FFF2-40B4-BE49-F238E27FC236}">
                <a16:creationId xmlns:a16="http://schemas.microsoft.com/office/drawing/2014/main" id="{14B83E1E-DAC1-4851-84FF-D6FE1649DE0B}"/>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4943" y="641225"/>
            <a:ext cx="415636" cy="369332"/>
          </a:xfrm>
          <a:prstGeom prst="rect">
            <a:avLst/>
          </a:prstGeom>
          <a:noFill/>
        </p:spPr>
        <p:txBody>
          <a:bodyPr wrap="square" rtlCol="0">
            <a:spAutoFit/>
          </a:bodyPr>
          <a:lstStyle/>
          <a:p>
            <a:pPr algn="r">
              <a:spcAft>
                <a:spcPts val="600"/>
              </a:spcAft>
            </a:pP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useBgFill="1">
        <p:nvSpPr>
          <p:cNvPr id="39" name="Rectangle 21">
            <a:extLst>
              <a:ext uri="{FF2B5EF4-FFF2-40B4-BE49-F238E27FC236}">
                <a16:creationId xmlns:a16="http://schemas.microsoft.com/office/drawing/2014/main" id="{8F3CF990-ACB8-443A-BB74-D36EC8A00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Picture 23">
            <a:extLst>
              <a:ext uri="{FF2B5EF4-FFF2-40B4-BE49-F238E27FC236}">
                <a16:creationId xmlns:a16="http://schemas.microsoft.com/office/drawing/2014/main" id="{00B98862-BEE1-44FB-A335-A1B9106B44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a:noFill/>
        </p:spPr>
      </p:pic>
      <p:pic>
        <p:nvPicPr>
          <p:cNvPr id="41" name="Picture 25">
            <a:extLst>
              <a:ext uri="{FF2B5EF4-FFF2-40B4-BE49-F238E27FC236}">
                <a16:creationId xmlns:a16="http://schemas.microsoft.com/office/drawing/2014/main" id="{7185CF21-0594-48C0-9F3E-254D6BCE9D9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45489" y="-5487"/>
            <a:ext cx="12189867" cy="6858000"/>
          </a:xfrm>
          <a:prstGeom prst="rect">
            <a:avLst/>
          </a:prstGeom>
        </p:spPr>
      </p:pic>
      <p:sp>
        <p:nvSpPr>
          <p:cNvPr id="42" name="Rectangle 27">
            <a:extLst>
              <a:ext uri="{FF2B5EF4-FFF2-40B4-BE49-F238E27FC236}">
                <a16:creationId xmlns:a16="http://schemas.microsoft.com/office/drawing/2014/main" id="{A0B5529D-5CAA-4BF2-B5C9-34705E7661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59909" cy="6858000"/>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Freeform: Shape 29">
            <a:extLst>
              <a:ext uri="{FF2B5EF4-FFF2-40B4-BE49-F238E27FC236}">
                <a16:creationId xmlns:a16="http://schemas.microsoft.com/office/drawing/2014/main" id="{FBD68200-BC03-4015-860B-CD5C30CD7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9910" y="0"/>
            <a:ext cx="7869544" cy="6858000"/>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25996">
                <a:srgbClr val="1F2D29">
                  <a:alpha val="4000"/>
                </a:srgbClr>
              </a:gs>
              <a:gs pos="20000">
                <a:schemeClr val="bg2">
                  <a:alpha val="0"/>
                </a:schemeClr>
              </a:gs>
              <a:gs pos="100000">
                <a:schemeClr val="bg2"/>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Oval 31">
            <a:extLst>
              <a:ext uri="{FF2B5EF4-FFF2-40B4-BE49-F238E27FC236}">
                <a16:creationId xmlns:a16="http://schemas.microsoft.com/office/drawing/2014/main" id="{332A6F87-AC28-4AA8-B8A6-AEBC67BD0D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57960" y="764389"/>
            <a:ext cx="967148" cy="967148"/>
          </a:xfrm>
          <a:prstGeom prst="ellipse">
            <a:avLst/>
          </a:prstGeom>
          <a:gradFill>
            <a:gsLst>
              <a:gs pos="0">
                <a:schemeClr val="bg2">
                  <a:alpha val="0"/>
                </a:schemeClr>
              </a:gs>
              <a:gs pos="100000">
                <a:schemeClr val="accent1">
                  <a:alpha val="21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D416E3-979B-42AF-B3F6-6383DA9E6D91}"/>
              </a:ext>
            </a:extLst>
          </p:cNvPr>
          <p:cNvSpPr>
            <a:spLocks noGrp="1"/>
          </p:cNvSpPr>
          <p:nvPr>
            <p:ph type="title"/>
          </p:nvPr>
        </p:nvSpPr>
        <p:spPr>
          <a:xfrm>
            <a:off x="959909" y="526358"/>
            <a:ext cx="11186602" cy="1810849"/>
          </a:xfrm>
        </p:spPr>
        <p:txBody>
          <a:bodyPr vert="horz" lIns="91440" tIns="45720" rIns="91440" bIns="45720" rtlCol="0" anchor="t">
            <a:normAutofit/>
          </a:bodyPr>
          <a:lstStyle/>
          <a:p>
            <a:pPr algn="ctr"/>
            <a:r>
              <a:rPr lang="en-US" sz="4000" b="1" dirty="0"/>
              <a:t>Preparing for Success </a:t>
            </a:r>
            <a:br>
              <a:rPr lang="en-US" sz="4000" b="1" dirty="0"/>
            </a:br>
            <a:r>
              <a:rPr lang="en-US" sz="4000" b="1" dirty="0"/>
              <a:t>After Grossmont College</a:t>
            </a:r>
            <a:br>
              <a:rPr lang="en-US" sz="4400" b="1" dirty="0"/>
            </a:br>
            <a:r>
              <a:rPr lang="en-US" sz="2000" dirty="0"/>
              <a:t>Presented by Patrick </a:t>
            </a:r>
            <a:r>
              <a:rPr lang="en-US" sz="2000" dirty="0" err="1"/>
              <a:t>Aure</a:t>
            </a:r>
            <a:r>
              <a:rPr lang="en-US" sz="2000" dirty="0"/>
              <a:t> – </a:t>
            </a:r>
            <a:r>
              <a:rPr lang="en-US" sz="2000" dirty="0">
                <a:hlinkClick r:id="rId4"/>
              </a:rPr>
              <a:t>patrick.aure@gcccd.edu</a:t>
            </a:r>
            <a:r>
              <a:rPr lang="en-US" sz="2000" dirty="0"/>
              <a:t>  </a:t>
            </a:r>
          </a:p>
        </p:txBody>
      </p:sp>
      <p:sp>
        <p:nvSpPr>
          <p:cNvPr id="3" name="TextBox 2">
            <a:extLst>
              <a:ext uri="{FF2B5EF4-FFF2-40B4-BE49-F238E27FC236}">
                <a16:creationId xmlns:a16="http://schemas.microsoft.com/office/drawing/2014/main" id="{053F37D7-6034-2949-968D-CF14AF6D678F}"/>
              </a:ext>
            </a:extLst>
          </p:cNvPr>
          <p:cNvSpPr txBox="1"/>
          <p:nvPr/>
        </p:nvSpPr>
        <p:spPr>
          <a:xfrm>
            <a:off x="1108157" y="2327550"/>
            <a:ext cx="9443036" cy="4229717"/>
          </a:xfrm>
          <a:prstGeom prst="rect">
            <a:avLst/>
          </a:prstGeom>
        </p:spPr>
        <p:txBody>
          <a:bodyPr vert="horz" lIns="91440" tIns="45720" rIns="91440" bIns="45720" rtlCol="0" anchor="t">
            <a:noAutofit/>
          </a:bodyPr>
          <a:lstStyle/>
          <a:p>
            <a:r>
              <a:rPr lang="en-US" sz="2400" b="1" dirty="0"/>
              <a:t>Athletic Transfer Advising:</a:t>
            </a:r>
          </a:p>
          <a:p>
            <a:endParaRPr lang="en-US" sz="1200" b="1" dirty="0"/>
          </a:p>
          <a:p>
            <a:r>
              <a:rPr lang="en-US" sz="2000" b="1" dirty="0"/>
              <a:t>Transfer Options:</a:t>
            </a:r>
          </a:p>
          <a:p>
            <a:endParaRPr lang="en-US" sz="1000" dirty="0"/>
          </a:p>
          <a:p>
            <a:pPr marL="742950" lvl="1" indent="-285750">
              <a:buFont typeface="Wingdings" pitchFamily="2" charset="2"/>
              <a:buChar char="§"/>
            </a:pPr>
            <a:r>
              <a:rPr lang="en-US" sz="1600" dirty="0"/>
              <a:t>NCAA Division I</a:t>
            </a:r>
          </a:p>
          <a:p>
            <a:pPr marL="742950" lvl="1" indent="-285750">
              <a:buFont typeface="Wingdings" pitchFamily="2" charset="2"/>
              <a:buChar char="§"/>
            </a:pPr>
            <a:r>
              <a:rPr lang="en-US" sz="1600" dirty="0"/>
              <a:t>NCAA Division II</a:t>
            </a:r>
          </a:p>
          <a:p>
            <a:pPr marL="742950" lvl="1" indent="-285750">
              <a:buFont typeface="Wingdings" pitchFamily="2" charset="2"/>
              <a:buChar char="§"/>
            </a:pPr>
            <a:r>
              <a:rPr lang="en-US" sz="1600" dirty="0"/>
              <a:t>NCAA Division III</a:t>
            </a:r>
          </a:p>
          <a:p>
            <a:pPr marL="742950" lvl="1" indent="-285750">
              <a:buFont typeface="Wingdings" pitchFamily="2" charset="2"/>
              <a:buChar char="§"/>
            </a:pPr>
            <a:r>
              <a:rPr lang="en-US" sz="1600" dirty="0"/>
              <a:t>NAIA</a:t>
            </a:r>
          </a:p>
          <a:p>
            <a:pPr lvl="1"/>
            <a:endParaRPr lang="en-US" dirty="0"/>
          </a:p>
          <a:p>
            <a:r>
              <a:rPr lang="en-US" sz="2000" b="1" dirty="0"/>
              <a:t>Waivers Opportunities:</a:t>
            </a:r>
          </a:p>
          <a:p>
            <a:endParaRPr lang="en-US" sz="1000" dirty="0"/>
          </a:p>
          <a:p>
            <a:pPr marL="742950" lvl="1" indent="-285750">
              <a:buFont typeface="Wingdings" pitchFamily="2" charset="2"/>
              <a:buChar char="§"/>
            </a:pPr>
            <a:r>
              <a:rPr lang="en-US" sz="1600" dirty="0"/>
              <a:t>NCAA DII, DIII, and the NAIA will recognize the CCCAA’s restoration of a season</a:t>
            </a:r>
          </a:p>
          <a:p>
            <a:pPr lvl="1"/>
            <a:endParaRPr lang="en-US" sz="1000" dirty="0"/>
          </a:p>
          <a:p>
            <a:pPr marL="742950" lvl="1" indent="-285750">
              <a:buFont typeface="Wingdings" pitchFamily="2" charset="2"/>
              <a:buChar char="§"/>
            </a:pPr>
            <a:r>
              <a:rPr lang="en-US" sz="1600" dirty="0"/>
              <a:t>NCAA DI will not automatically recognize the CCCAA restoration of a season, but each institution can self-apply the season of competition and extension upon transfer instead of having to go through the typical waiver process.</a:t>
            </a:r>
          </a:p>
          <a:p>
            <a:pPr indent="-339725" defTabSz="914400">
              <a:lnSpc>
                <a:spcPct val="110000"/>
              </a:lnSpc>
              <a:spcAft>
                <a:spcPts val="600"/>
              </a:spcAft>
              <a:buClr>
                <a:schemeClr val="tx1"/>
              </a:buClr>
              <a:buSzPct val="90000"/>
            </a:pPr>
            <a:endParaRPr lang="en-US" sz="2000" b="1" dirty="0"/>
          </a:p>
        </p:txBody>
      </p:sp>
      <p:pic>
        <p:nvPicPr>
          <p:cNvPr id="29" name="Picture 28" descr="A close up of a sign&#10;&#10;Description automatically generated">
            <a:extLst>
              <a:ext uri="{FF2B5EF4-FFF2-40B4-BE49-F238E27FC236}">
                <a16:creationId xmlns:a16="http://schemas.microsoft.com/office/drawing/2014/main" id="{70A1BF15-0A89-6D4E-BA3D-E439CC2A415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73937" y="5143501"/>
            <a:ext cx="939800" cy="1143000"/>
          </a:xfrm>
          <a:prstGeom prst="rect">
            <a:avLst/>
          </a:prstGeom>
        </p:spPr>
      </p:pic>
      <p:pic>
        <p:nvPicPr>
          <p:cNvPr id="19" name="Picture 18">
            <a:extLst>
              <a:ext uri="{FF2B5EF4-FFF2-40B4-BE49-F238E27FC236}">
                <a16:creationId xmlns:a16="http://schemas.microsoft.com/office/drawing/2014/main" id="{E7F18E5C-31CB-7245-BC6B-BE416EB6F7B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62684" y="2483642"/>
            <a:ext cx="4778917" cy="1870437"/>
          </a:xfrm>
          <a:prstGeom prst="rect">
            <a:avLst/>
          </a:prstGeom>
        </p:spPr>
      </p:pic>
    </p:spTree>
    <p:extLst>
      <p:ext uri="{BB962C8B-B14F-4D97-AF65-F5344CB8AC3E}">
        <p14:creationId xmlns:p14="http://schemas.microsoft.com/office/powerpoint/2010/main" val="39672986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120"/>
        <p:cNvGrpSpPr/>
        <p:nvPr/>
      </p:nvGrpSpPr>
      <p:grpSpPr>
        <a:xfrm>
          <a:off x="0" y="0"/>
          <a:ext cx="0" cy="0"/>
          <a:chOff x="0" y="0"/>
          <a:chExt cx="0" cy="0"/>
        </a:xfrm>
      </p:grpSpPr>
      <p:sp useBgFill="1">
        <p:nvSpPr>
          <p:cNvPr id="127" name="Rectangle 126">
            <a:extLst>
              <a:ext uri="{FF2B5EF4-FFF2-40B4-BE49-F238E27FC236}">
                <a16:creationId xmlns:a16="http://schemas.microsoft.com/office/drawing/2014/main" id="{8F3CF990-ACB8-443A-BB74-D36EC8A00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9" name="Picture 128">
            <a:extLst>
              <a:ext uri="{FF2B5EF4-FFF2-40B4-BE49-F238E27FC236}">
                <a16:creationId xmlns:a16="http://schemas.microsoft.com/office/drawing/2014/main" id="{00B98862-BEE1-44FB-A335-A1B9106B44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a:noFill/>
        </p:spPr>
      </p:pic>
      <p:pic>
        <p:nvPicPr>
          <p:cNvPr id="131" name="Picture 130">
            <a:extLst>
              <a:ext uri="{FF2B5EF4-FFF2-40B4-BE49-F238E27FC236}">
                <a16:creationId xmlns:a16="http://schemas.microsoft.com/office/drawing/2014/main" id="{7185CF21-0594-48C0-9F3E-254D6BCE9D9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45489" y="-5487"/>
            <a:ext cx="12189867" cy="6858000"/>
          </a:xfrm>
          <a:prstGeom prst="rect">
            <a:avLst/>
          </a:prstGeom>
        </p:spPr>
      </p:pic>
      <p:sp>
        <p:nvSpPr>
          <p:cNvPr id="133" name="Rectangle 132">
            <a:extLst>
              <a:ext uri="{FF2B5EF4-FFF2-40B4-BE49-F238E27FC236}">
                <a16:creationId xmlns:a16="http://schemas.microsoft.com/office/drawing/2014/main" id="{A0B5529D-5CAA-4BF2-B5C9-34705E7661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59909" cy="6858000"/>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5" name="Freeform: Shape 134">
            <a:extLst>
              <a:ext uri="{FF2B5EF4-FFF2-40B4-BE49-F238E27FC236}">
                <a16:creationId xmlns:a16="http://schemas.microsoft.com/office/drawing/2014/main" id="{FBD68200-BC03-4015-860B-CD5C30CD7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9910" y="0"/>
            <a:ext cx="7869544" cy="6858000"/>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25996">
                <a:srgbClr val="1F2D29">
                  <a:alpha val="4000"/>
                </a:srgbClr>
              </a:gs>
              <a:gs pos="20000">
                <a:schemeClr val="bg2">
                  <a:alpha val="0"/>
                </a:schemeClr>
              </a:gs>
              <a:gs pos="100000">
                <a:schemeClr val="bg2"/>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sp>
      <p:sp>
        <p:nvSpPr>
          <p:cNvPr id="137" name="Oval 136">
            <a:extLst>
              <a:ext uri="{FF2B5EF4-FFF2-40B4-BE49-F238E27FC236}">
                <a16:creationId xmlns:a16="http://schemas.microsoft.com/office/drawing/2014/main" id="{332A6F87-AC28-4AA8-B8A6-AEBC67BD0D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57960" y="764389"/>
            <a:ext cx="967148" cy="967148"/>
          </a:xfrm>
          <a:prstGeom prst="ellipse">
            <a:avLst/>
          </a:prstGeom>
          <a:gradFill>
            <a:gsLst>
              <a:gs pos="0">
                <a:schemeClr val="bg2">
                  <a:alpha val="0"/>
                </a:schemeClr>
              </a:gs>
              <a:gs pos="100000">
                <a:schemeClr val="accent1">
                  <a:alpha val="21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Google Shape;122;p17"/>
          <p:cNvSpPr txBox="1">
            <a:spLocks noGrp="1"/>
          </p:cNvSpPr>
          <p:nvPr>
            <p:ph idx="1"/>
          </p:nvPr>
        </p:nvSpPr>
        <p:spPr>
          <a:xfrm>
            <a:off x="1232238" y="2337206"/>
            <a:ext cx="9360204" cy="3989497"/>
          </a:xfrm>
          <a:prstGeom prst="rect">
            <a:avLst/>
          </a:prstGeom>
        </p:spPr>
        <p:txBody>
          <a:bodyPr spcFirstLastPara="1" lIns="91425" tIns="45700" rIns="91425" bIns="45700" anchor="t" anchorCtr="0">
            <a:normAutofit/>
          </a:bodyPr>
          <a:lstStyle/>
          <a:p>
            <a:pPr marL="0" indent="0">
              <a:buNone/>
            </a:pPr>
            <a:r>
              <a:rPr lang="en-US" b="1" dirty="0"/>
              <a:t>While You’re at Grossmont College:</a:t>
            </a:r>
          </a:p>
          <a:p>
            <a:pPr lvl="1">
              <a:spcBef>
                <a:spcPts val="0"/>
              </a:spcBef>
              <a:spcAft>
                <a:spcPts val="0"/>
              </a:spcAft>
              <a:buClr>
                <a:schemeClr val="tx1"/>
              </a:buClr>
            </a:pPr>
            <a:r>
              <a:rPr lang="en-US" dirty="0"/>
              <a:t>Grey Shirts</a:t>
            </a:r>
          </a:p>
          <a:p>
            <a:pPr lvl="1">
              <a:spcBef>
                <a:spcPts val="0"/>
              </a:spcBef>
              <a:spcAft>
                <a:spcPts val="0"/>
              </a:spcAft>
              <a:buClr>
                <a:schemeClr val="tx1"/>
              </a:buClr>
            </a:pPr>
            <a:r>
              <a:rPr lang="en-US" dirty="0"/>
              <a:t>Red Shirts</a:t>
            </a:r>
          </a:p>
          <a:p>
            <a:pPr lvl="1">
              <a:spcBef>
                <a:spcPts val="0"/>
              </a:spcBef>
              <a:spcAft>
                <a:spcPts val="0"/>
              </a:spcAft>
              <a:buClr>
                <a:schemeClr val="tx1"/>
              </a:buClr>
            </a:pPr>
            <a:r>
              <a:rPr lang="en-US" dirty="0"/>
              <a:t>NCAA Division I: 40 / 60 / 80 Transfer Rule</a:t>
            </a:r>
          </a:p>
          <a:p>
            <a:pPr lvl="2">
              <a:spcBef>
                <a:spcPts val="0"/>
              </a:spcBef>
              <a:spcAft>
                <a:spcPts val="0"/>
              </a:spcAft>
              <a:buClr>
                <a:schemeClr val="tx1"/>
              </a:buClr>
            </a:pPr>
            <a:r>
              <a:rPr lang="en-US" sz="1800" dirty="0"/>
              <a:t>Staying a Third Year</a:t>
            </a:r>
          </a:p>
          <a:p>
            <a:pPr lvl="3">
              <a:spcBef>
                <a:spcPts val="0"/>
              </a:spcBef>
              <a:spcAft>
                <a:spcPts val="0"/>
              </a:spcAft>
              <a:buClr>
                <a:schemeClr val="tx1"/>
              </a:buClr>
            </a:pPr>
            <a:r>
              <a:rPr lang="en-US" sz="1800" dirty="0"/>
              <a:t>Going Part-Time One Semester</a:t>
            </a:r>
          </a:p>
          <a:p>
            <a:pPr lvl="4">
              <a:spcBef>
                <a:spcPts val="0"/>
              </a:spcBef>
              <a:spcAft>
                <a:spcPts val="0"/>
              </a:spcAft>
              <a:buClr>
                <a:schemeClr val="tx1"/>
              </a:buClr>
            </a:pPr>
            <a:r>
              <a:rPr lang="en-US" sz="1800" dirty="0"/>
              <a:t>Financial Aid Considerations</a:t>
            </a:r>
          </a:p>
        </p:txBody>
      </p:sp>
      <p:pic>
        <p:nvPicPr>
          <p:cNvPr id="10" name="Picture 9" descr="A close up of a sign&#10;&#10;Description automatically generated">
            <a:extLst>
              <a:ext uri="{FF2B5EF4-FFF2-40B4-BE49-F238E27FC236}">
                <a16:creationId xmlns:a16="http://schemas.microsoft.com/office/drawing/2014/main" id="{6A5C0EA4-6596-1144-94AB-BEB0411D1FE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73937" y="5143501"/>
            <a:ext cx="939800" cy="1143000"/>
          </a:xfrm>
          <a:prstGeom prst="rect">
            <a:avLst/>
          </a:prstGeom>
        </p:spPr>
      </p:pic>
      <p:sp>
        <p:nvSpPr>
          <p:cNvPr id="13" name="Title 1">
            <a:extLst>
              <a:ext uri="{FF2B5EF4-FFF2-40B4-BE49-F238E27FC236}">
                <a16:creationId xmlns:a16="http://schemas.microsoft.com/office/drawing/2014/main" id="{1888E554-4170-294D-BCEC-884BDA1F9279}"/>
              </a:ext>
            </a:extLst>
          </p:cNvPr>
          <p:cNvSpPr txBox="1">
            <a:spLocks/>
          </p:cNvSpPr>
          <p:nvPr/>
        </p:nvSpPr>
        <p:spPr>
          <a:xfrm>
            <a:off x="959909" y="526358"/>
            <a:ext cx="11186602" cy="1810849"/>
          </a:xfrm>
          <a:prstGeom prst="rect">
            <a:avLst/>
          </a:prstGeom>
        </p:spPr>
        <p:txBody>
          <a:bodyPr vert="horz" lIns="91440" tIns="45720" rIns="91440" bIns="45720" rtlCol="0" anchor="t">
            <a:normAutofit/>
          </a:bodyPr>
          <a:lst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a:lstStyle>
          <a:p>
            <a:pPr algn="ctr"/>
            <a:r>
              <a:rPr lang="en-US" sz="4000" b="1"/>
              <a:t>Preparing for Success </a:t>
            </a:r>
            <a:br>
              <a:rPr lang="en-US" sz="4000" b="1"/>
            </a:br>
            <a:r>
              <a:rPr lang="en-US" sz="4000" b="1"/>
              <a:t>After Grossmont College</a:t>
            </a:r>
            <a:br>
              <a:rPr lang="en-US" sz="4400" b="1"/>
            </a:br>
            <a:r>
              <a:rPr lang="en-US" sz="2000"/>
              <a:t>Presented by Patrick Aure – </a:t>
            </a:r>
            <a:r>
              <a:rPr lang="en-US" sz="2000">
                <a:hlinkClick r:id="rId6"/>
              </a:rPr>
              <a:t>patrick.aure@gcccd.edu</a:t>
            </a:r>
            <a:r>
              <a:rPr lang="en-US" sz="2000"/>
              <a:t>  </a:t>
            </a:r>
            <a:endParaRPr lang="en-US" sz="2000" dirty="0"/>
          </a:p>
        </p:txBody>
      </p:sp>
      <p:pic>
        <p:nvPicPr>
          <p:cNvPr id="22" name="Picture 21">
            <a:extLst>
              <a:ext uri="{FF2B5EF4-FFF2-40B4-BE49-F238E27FC236}">
                <a16:creationId xmlns:a16="http://schemas.microsoft.com/office/drawing/2014/main" id="{3CAC7C64-CA15-4348-9992-9BB5288BA09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885967" y="2453818"/>
            <a:ext cx="3418093" cy="2563570"/>
          </a:xfrm>
          <a:prstGeom prst="rect">
            <a:avLst/>
          </a:prstGeom>
        </p:spPr>
      </p:pic>
    </p:spTree>
    <p:extLst>
      <p:ext uri="{BB962C8B-B14F-4D97-AF65-F5344CB8AC3E}">
        <p14:creationId xmlns:p14="http://schemas.microsoft.com/office/powerpoint/2010/main" val="14890179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120"/>
        <p:cNvGrpSpPr/>
        <p:nvPr/>
      </p:nvGrpSpPr>
      <p:grpSpPr>
        <a:xfrm>
          <a:off x="0" y="0"/>
          <a:ext cx="0" cy="0"/>
          <a:chOff x="0" y="0"/>
          <a:chExt cx="0" cy="0"/>
        </a:xfrm>
      </p:grpSpPr>
      <p:sp useBgFill="1">
        <p:nvSpPr>
          <p:cNvPr id="127" name="Rectangle 126">
            <a:extLst>
              <a:ext uri="{FF2B5EF4-FFF2-40B4-BE49-F238E27FC236}">
                <a16:creationId xmlns:a16="http://schemas.microsoft.com/office/drawing/2014/main" id="{8F3CF990-ACB8-443A-BB74-D36EC8A00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9" name="Picture 128">
            <a:extLst>
              <a:ext uri="{FF2B5EF4-FFF2-40B4-BE49-F238E27FC236}">
                <a16:creationId xmlns:a16="http://schemas.microsoft.com/office/drawing/2014/main" id="{00B98862-BEE1-44FB-A335-A1B9106B44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a:noFill/>
        </p:spPr>
      </p:pic>
      <p:pic>
        <p:nvPicPr>
          <p:cNvPr id="131" name="Picture 130">
            <a:extLst>
              <a:ext uri="{FF2B5EF4-FFF2-40B4-BE49-F238E27FC236}">
                <a16:creationId xmlns:a16="http://schemas.microsoft.com/office/drawing/2014/main" id="{7185CF21-0594-48C0-9F3E-254D6BCE9D9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45489" y="-5487"/>
            <a:ext cx="12189867" cy="6858000"/>
          </a:xfrm>
          <a:prstGeom prst="rect">
            <a:avLst/>
          </a:prstGeom>
        </p:spPr>
      </p:pic>
      <p:sp>
        <p:nvSpPr>
          <p:cNvPr id="133" name="Rectangle 132">
            <a:extLst>
              <a:ext uri="{FF2B5EF4-FFF2-40B4-BE49-F238E27FC236}">
                <a16:creationId xmlns:a16="http://schemas.microsoft.com/office/drawing/2014/main" id="{A0B5529D-5CAA-4BF2-B5C9-34705E7661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59909" cy="6858000"/>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5" name="Freeform: Shape 134">
            <a:extLst>
              <a:ext uri="{FF2B5EF4-FFF2-40B4-BE49-F238E27FC236}">
                <a16:creationId xmlns:a16="http://schemas.microsoft.com/office/drawing/2014/main" id="{FBD68200-BC03-4015-860B-CD5C30CD7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9910" y="0"/>
            <a:ext cx="7869544" cy="6858000"/>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25996">
                <a:srgbClr val="1F2D29">
                  <a:alpha val="4000"/>
                </a:srgbClr>
              </a:gs>
              <a:gs pos="20000">
                <a:schemeClr val="bg2">
                  <a:alpha val="0"/>
                </a:schemeClr>
              </a:gs>
              <a:gs pos="100000">
                <a:schemeClr val="bg2"/>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sp>
      <p:sp>
        <p:nvSpPr>
          <p:cNvPr id="137" name="Oval 136">
            <a:extLst>
              <a:ext uri="{FF2B5EF4-FFF2-40B4-BE49-F238E27FC236}">
                <a16:creationId xmlns:a16="http://schemas.microsoft.com/office/drawing/2014/main" id="{332A6F87-AC28-4AA8-B8A6-AEBC67BD0D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57960" y="764389"/>
            <a:ext cx="967148" cy="967148"/>
          </a:xfrm>
          <a:prstGeom prst="ellipse">
            <a:avLst/>
          </a:prstGeom>
          <a:gradFill>
            <a:gsLst>
              <a:gs pos="0">
                <a:schemeClr val="bg2">
                  <a:alpha val="0"/>
                </a:schemeClr>
              </a:gs>
              <a:gs pos="100000">
                <a:schemeClr val="accent1">
                  <a:alpha val="21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Google Shape;122;p17">
            <a:extLst>
              <a:ext uri="{FF2B5EF4-FFF2-40B4-BE49-F238E27FC236}">
                <a16:creationId xmlns:a16="http://schemas.microsoft.com/office/drawing/2014/main" id="{0D873E3F-7758-F64F-973C-CEF6CB711E6C}"/>
              </a:ext>
            </a:extLst>
          </p:cNvPr>
          <p:cNvSpPr txBox="1">
            <a:spLocks noGrp="1"/>
          </p:cNvSpPr>
          <p:nvPr>
            <p:ph idx="1"/>
          </p:nvPr>
        </p:nvSpPr>
        <p:spPr>
          <a:xfrm>
            <a:off x="1232238" y="2337206"/>
            <a:ext cx="9360204" cy="3989497"/>
          </a:xfrm>
          <a:prstGeom prst="rect">
            <a:avLst/>
          </a:prstGeom>
        </p:spPr>
        <p:txBody>
          <a:bodyPr spcFirstLastPara="1" lIns="91425" tIns="45700" rIns="91425" bIns="45700" anchor="t" anchorCtr="0">
            <a:normAutofit lnSpcReduction="10000"/>
          </a:bodyPr>
          <a:lstStyle/>
          <a:p>
            <a:pPr marL="0" indent="0">
              <a:buClr>
                <a:schemeClr val="tx1"/>
              </a:buClr>
              <a:buNone/>
            </a:pPr>
            <a:r>
              <a:rPr lang="en-US" sz="2200" b="1" dirty="0"/>
              <a:t>We’re Here to Support </a:t>
            </a:r>
            <a:r>
              <a:rPr lang="en-US" sz="2200" b="1" u="sng" dirty="0"/>
              <a:t>YOU</a:t>
            </a:r>
            <a:r>
              <a:rPr lang="en-US" sz="2200" b="1" dirty="0"/>
              <a:t>!</a:t>
            </a:r>
          </a:p>
          <a:p>
            <a:pPr>
              <a:lnSpc>
                <a:spcPct val="140000"/>
              </a:lnSpc>
              <a:spcBef>
                <a:spcPts val="0"/>
              </a:spcBef>
              <a:spcAft>
                <a:spcPts val="0"/>
              </a:spcAft>
              <a:buClr>
                <a:schemeClr val="tx1"/>
              </a:buClr>
            </a:pPr>
            <a:r>
              <a:rPr lang="en-US" dirty="0"/>
              <a:t>Patrick </a:t>
            </a:r>
            <a:r>
              <a:rPr lang="en-US" dirty="0" err="1"/>
              <a:t>Aure</a:t>
            </a:r>
            <a:r>
              <a:rPr lang="en-US" dirty="0"/>
              <a:t> – Athletic Academic Advisor </a:t>
            </a:r>
          </a:p>
          <a:p>
            <a:pPr lvl="1">
              <a:lnSpc>
                <a:spcPct val="140000"/>
              </a:lnSpc>
              <a:spcBef>
                <a:spcPts val="0"/>
              </a:spcBef>
              <a:spcAft>
                <a:spcPts val="0"/>
              </a:spcAft>
              <a:buClr>
                <a:schemeClr val="tx1"/>
              </a:buClr>
            </a:pPr>
            <a:r>
              <a:rPr lang="en-US" dirty="0">
                <a:hlinkClick r:id="rId5"/>
              </a:rPr>
              <a:t>patrick.aure@gcccd.edu</a:t>
            </a:r>
            <a:r>
              <a:rPr lang="en-US" dirty="0"/>
              <a:t> </a:t>
            </a:r>
          </a:p>
          <a:p>
            <a:pPr marL="457200" lvl="1" indent="0">
              <a:lnSpc>
                <a:spcPct val="140000"/>
              </a:lnSpc>
              <a:spcBef>
                <a:spcPts val="0"/>
              </a:spcBef>
              <a:spcAft>
                <a:spcPts val="0"/>
              </a:spcAft>
              <a:buClr>
                <a:schemeClr val="tx1"/>
              </a:buClr>
              <a:buNone/>
            </a:pPr>
            <a:endParaRPr lang="en-US" dirty="0"/>
          </a:p>
          <a:p>
            <a:pPr>
              <a:lnSpc>
                <a:spcPct val="140000"/>
              </a:lnSpc>
              <a:spcBef>
                <a:spcPts val="0"/>
              </a:spcBef>
              <a:spcAft>
                <a:spcPts val="0"/>
              </a:spcAft>
              <a:buClr>
                <a:schemeClr val="tx1"/>
              </a:buClr>
            </a:pPr>
            <a:r>
              <a:rPr lang="en-US" sz="2100" dirty="0"/>
              <a:t>Juan Contreras –  Athletics Counselor</a:t>
            </a:r>
          </a:p>
          <a:p>
            <a:pPr lvl="1">
              <a:lnSpc>
                <a:spcPct val="140000"/>
              </a:lnSpc>
              <a:spcBef>
                <a:spcPts val="0"/>
              </a:spcBef>
              <a:spcAft>
                <a:spcPts val="0"/>
              </a:spcAft>
              <a:buClr>
                <a:schemeClr val="tx1"/>
              </a:buClr>
            </a:pPr>
            <a:r>
              <a:rPr lang="en-US" i="1" dirty="0"/>
              <a:t>Tuesdays/Thursdays, 9AM – 3PM</a:t>
            </a:r>
          </a:p>
          <a:p>
            <a:pPr lvl="1">
              <a:lnSpc>
                <a:spcPct val="140000"/>
              </a:lnSpc>
              <a:spcBef>
                <a:spcPts val="0"/>
              </a:spcBef>
              <a:spcAft>
                <a:spcPts val="0"/>
              </a:spcAft>
              <a:buClr>
                <a:schemeClr val="tx1"/>
              </a:buClr>
            </a:pPr>
            <a:r>
              <a:rPr lang="en-US" dirty="0"/>
              <a:t>Visit </a:t>
            </a:r>
            <a:r>
              <a:rPr lang="en-US" dirty="0">
                <a:hlinkClick r:id="rId6"/>
              </a:rPr>
              <a:t>www.grossmontgriffins.com</a:t>
            </a:r>
            <a:r>
              <a:rPr lang="en-US" dirty="0"/>
              <a:t> </a:t>
            </a:r>
          </a:p>
          <a:p>
            <a:pPr lvl="2">
              <a:lnSpc>
                <a:spcPct val="140000"/>
              </a:lnSpc>
              <a:spcBef>
                <a:spcPts val="0"/>
              </a:spcBef>
              <a:spcAft>
                <a:spcPts val="0"/>
              </a:spcAft>
              <a:buClr>
                <a:schemeClr val="tx1"/>
              </a:buClr>
            </a:pPr>
            <a:r>
              <a:rPr lang="en-US" sz="1800" dirty="0"/>
              <a:t>Academic Counseling</a:t>
            </a:r>
          </a:p>
          <a:p>
            <a:pPr lvl="3">
              <a:lnSpc>
                <a:spcPct val="140000"/>
              </a:lnSpc>
              <a:spcBef>
                <a:spcPts val="0"/>
              </a:spcBef>
              <a:spcAft>
                <a:spcPts val="0"/>
              </a:spcAft>
              <a:buClr>
                <a:schemeClr val="tx1"/>
              </a:buClr>
            </a:pPr>
            <a:r>
              <a:rPr lang="en-US" sz="1800" dirty="0" err="1"/>
              <a:t>eCounseling</a:t>
            </a:r>
            <a:r>
              <a:rPr lang="en-US" sz="1800" dirty="0"/>
              <a:t> </a:t>
            </a:r>
          </a:p>
          <a:p>
            <a:pPr lvl="3">
              <a:lnSpc>
                <a:spcPct val="140000"/>
              </a:lnSpc>
              <a:spcBef>
                <a:spcPts val="0"/>
              </a:spcBef>
              <a:spcAft>
                <a:spcPts val="0"/>
              </a:spcAft>
              <a:buClr>
                <a:schemeClr val="tx1"/>
              </a:buClr>
            </a:pPr>
            <a:r>
              <a:rPr lang="en-US" sz="1800" dirty="0"/>
              <a:t>Virtual Appointment</a:t>
            </a:r>
          </a:p>
        </p:txBody>
      </p:sp>
      <p:pic>
        <p:nvPicPr>
          <p:cNvPr id="15" name="Picture 14" descr="A close up of a sign&#10;&#10;Description automatically generated">
            <a:extLst>
              <a:ext uri="{FF2B5EF4-FFF2-40B4-BE49-F238E27FC236}">
                <a16:creationId xmlns:a16="http://schemas.microsoft.com/office/drawing/2014/main" id="{314345C8-EAE7-D64C-8B2C-0D52B0071D3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573937" y="5143501"/>
            <a:ext cx="939800" cy="1143000"/>
          </a:xfrm>
          <a:prstGeom prst="rect">
            <a:avLst/>
          </a:prstGeom>
        </p:spPr>
      </p:pic>
      <p:sp>
        <p:nvSpPr>
          <p:cNvPr id="16" name="Title 1">
            <a:extLst>
              <a:ext uri="{FF2B5EF4-FFF2-40B4-BE49-F238E27FC236}">
                <a16:creationId xmlns:a16="http://schemas.microsoft.com/office/drawing/2014/main" id="{7A57D9E8-DF1B-5746-820E-E007CCCC06A6}"/>
              </a:ext>
            </a:extLst>
          </p:cNvPr>
          <p:cNvSpPr txBox="1">
            <a:spLocks/>
          </p:cNvSpPr>
          <p:nvPr/>
        </p:nvSpPr>
        <p:spPr>
          <a:xfrm>
            <a:off x="959909" y="526358"/>
            <a:ext cx="11186602" cy="1810849"/>
          </a:xfrm>
          <a:prstGeom prst="rect">
            <a:avLst/>
          </a:prstGeom>
        </p:spPr>
        <p:txBody>
          <a:bodyPr vert="horz" lIns="91440" tIns="45720" rIns="91440" bIns="45720" rtlCol="0" anchor="t">
            <a:normAutofit/>
          </a:bodyPr>
          <a:lst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a:lstStyle>
          <a:p>
            <a:pPr algn="ctr"/>
            <a:r>
              <a:rPr lang="en-US" sz="4000" b="1" dirty="0"/>
              <a:t>Preparing for Success </a:t>
            </a:r>
            <a:br>
              <a:rPr lang="en-US" sz="4000" b="1" dirty="0"/>
            </a:br>
            <a:r>
              <a:rPr lang="en-US" sz="4000" b="1" dirty="0"/>
              <a:t>After Grossmont College</a:t>
            </a:r>
            <a:br>
              <a:rPr lang="en-US" sz="4400" b="1" dirty="0"/>
            </a:br>
            <a:r>
              <a:rPr lang="en-US" sz="2000" dirty="0"/>
              <a:t>Presented by Patrick </a:t>
            </a:r>
            <a:r>
              <a:rPr lang="en-US" sz="2000" dirty="0" err="1"/>
              <a:t>Aure</a:t>
            </a:r>
            <a:r>
              <a:rPr lang="en-US" sz="2000" dirty="0"/>
              <a:t> – </a:t>
            </a:r>
            <a:r>
              <a:rPr lang="en-US" sz="2000" dirty="0">
                <a:hlinkClick r:id="rId5"/>
              </a:rPr>
              <a:t>patrick.aure@gcccd.edu</a:t>
            </a:r>
            <a:r>
              <a:rPr lang="en-US" sz="2000" dirty="0"/>
              <a:t>  </a:t>
            </a:r>
          </a:p>
        </p:txBody>
      </p:sp>
      <p:pic>
        <p:nvPicPr>
          <p:cNvPr id="17" name="Picture 16">
            <a:extLst>
              <a:ext uri="{FF2B5EF4-FFF2-40B4-BE49-F238E27FC236}">
                <a16:creationId xmlns:a16="http://schemas.microsoft.com/office/drawing/2014/main" id="{B6759D7D-3527-174D-B8D6-2BDEB4F4BEFE}"/>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r="12211"/>
          <a:stretch/>
        </p:blipFill>
        <p:spPr>
          <a:xfrm>
            <a:off x="6570125" y="2747883"/>
            <a:ext cx="3351798" cy="2863509"/>
          </a:xfrm>
          <a:prstGeom prst="rect">
            <a:avLst/>
          </a:prstGeom>
        </p:spPr>
      </p:pic>
    </p:spTree>
    <p:extLst>
      <p:ext uri="{BB962C8B-B14F-4D97-AF65-F5344CB8AC3E}">
        <p14:creationId xmlns:p14="http://schemas.microsoft.com/office/powerpoint/2010/main" val="12743707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26491" y="2036972"/>
            <a:ext cx="4526178" cy="2409212"/>
          </a:xfrm>
        </p:spPr>
        <p:txBody>
          <a:bodyPr>
            <a:normAutofit/>
          </a:bodyPr>
          <a:lstStyle/>
          <a:p>
            <a:pPr marL="0" indent="0">
              <a:lnSpc>
                <a:spcPct val="100000"/>
              </a:lnSpc>
              <a:spcBef>
                <a:spcPts val="0"/>
              </a:spcBef>
              <a:spcAft>
                <a:spcPts val="0"/>
              </a:spcAft>
              <a:buNone/>
            </a:pPr>
            <a:r>
              <a:rPr lang="en-US" b="1" dirty="0">
                <a:solidFill>
                  <a:srgbClr val="FF0000"/>
                </a:solidFill>
              </a:rPr>
              <a:t>What do you need to know? </a:t>
            </a:r>
          </a:p>
          <a:p>
            <a:pPr>
              <a:buClr>
                <a:schemeClr val="tx1"/>
              </a:buClr>
              <a:buSzPct val="100000"/>
            </a:pPr>
            <a:r>
              <a:rPr lang="en-US" sz="1800" dirty="0"/>
              <a:t>Currently, all Financial Aid policies regarding enrollment, attendance and Satisfactory Academic Progress (SAP) remain in effect and unchanged. EWs will not be counted in SAP.</a:t>
            </a:r>
          </a:p>
        </p:txBody>
      </p:sp>
      <p:sp>
        <p:nvSpPr>
          <p:cNvPr id="6" name="TextBox 5"/>
          <p:cNvSpPr txBox="1"/>
          <p:nvPr/>
        </p:nvSpPr>
        <p:spPr>
          <a:xfrm>
            <a:off x="5753094" y="2085973"/>
            <a:ext cx="5891212" cy="5047536"/>
          </a:xfrm>
          <a:prstGeom prst="rect">
            <a:avLst/>
          </a:prstGeom>
          <a:noFill/>
        </p:spPr>
        <p:txBody>
          <a:bodyPr wrap="square" rtlCol="0">
            <a:spAutoFit/>
          </a:bodyPr>
          <a:lstStyle/>
          <a:p>
            <a:r>
              <a:rPr lang="en-US" sz="2000" b="1" dirty="0">
                <a:solidFill>
                  <a:srgbClr val="FF0000"/>
                </a:solidFill>
              </a:rPr>
              <a:t>How to Contact Us:</a:t>
            </a:r>
          </a:p>
          <a:p>
            <a:r>
              <a:rPr lang="en-US" kern="1200" dirty="0">
                <a:solidFill>
                  <a:schemeClr val="tx1"/>
                </a:solidFill>
                <a:latin typeface="+mn-lt"/>
                <a:ea typeface="+mn-ea"/>
                <a:cs typeface="+mn-cs"/>
              </a:rPr>
              <a:t>We currently are unable to return phone calls.</a:t>
            </a:r>
          </a:p>
          <a:p>
            <a:endParaRPr lang="en-US" sz="1000" b="1" dirty="0">
              <a:solidFill>
                <a:srgbClr val="FF0000"/>
              </a:solidFill>
            </a:endParaRPr>
          </a:p>
          <a:p>
            <a:r>
              <a:rPr lang="en-US" sz="2000" b="1" dirty="0">
                <a:solidFill>
                  <a:srgbClr val="FF0000"/>
                </a:solidFill>
              </a:rPr>
              <a:t>For specific questions, contact your Advisor:</a:t>
            </a:r>
          </a:p>
          <a:p>
            <a:r>
              <a:rPr lang="en-US" dirty="0"/>
              <a:t>A-B, Via </a:t>
            </a:r>
            <a:r>
              <a:rPr lang="en-US" dirty="0" err="1"/>
              <a:t>Rapida</a:t>
            </a:r>
            <a:r>
              <a:rPr lang="en-US" dirty="0"/>
              <a:t> - </a:t>
            </a:r>
            <a:r>
              <a:rPr lang="en-US" dirty="0">
                <a:hlinkClick r:id="rId2"/>
              </a:rPr>
              <a:t>nadia.almaguer@gcccd.edu</a:t>
            </a:r>
            <a:r>
              <a:rPr lang="en-US" dirty="0"/>
              <a:t>  </a:t>
            </a:r>
          </a:p>
          <a:p>
            <a:r>
              <a:rPr lang="en-US" dirty="0"/>
              <a:t>C- G, Umoja - </a:t>
            </a:r>
            <a:r>
              <a:rPr lang="en-US" dirty="0">
                <a:hlinkClick r:id="rId3"/>
              </a:rPr>
              <a:t>luma.shamon@gcccd.edu</a:t>
            </a:r>
            <a:r>
              <a:rPr lang="en-US" dirty="0"/>
              <a:t> </a:t>
            </a:r>
          </a:p>
          <a:p>
            <a:r>
              <a:rPr lang="en-US" dirty="0"/>
              <a:t>H-L, Veterans - </a:t>
            </a:r>
            <a:r>
              <a:rPr lang="en-US" dirty="0">
                <a:hlinkClick r:id="rId4"/>
              </a:rPr>
              <a:t>brenda.gates@gcccd.edu</a:t>
            </a:r>
            <a:endParaRPr lang="en-US" dirty="0"/>
          </a:p>
          <a:p>
            <a:r>
              <a:rPr lang="en-US" dirty="0"/>
              <a:t>M-R - </a:t>
            </a:r>
            <a:r>
              <a:rPr lang="en-US" dirty="0">
                <a:hlinkClick r:id="rId5"/>
              </a:rPr>
              <a:t>andre.bin-walee@gcccd.edu</a:t>
            </a:r>
            <a:r>
              <a:rPr lang="en-US" dirty="0"/>
              <a:t> </a:t>
            </a:r>
          </a:p>
          <a:p>
            <a:r>
              <a:rPr lang="en-US" dirty="0"/>
              <a:t>S-Z, Puente, CADA - </a:t>
            </a:r>
            <a:r>
              <a:rPr lang="en-US" dirty="0">
                <a:hlinkClick r:id="rId6"/>
              </a:rPr>
              <a:t>iliana.garcia@gcccd.edu</a:t>
            </a:r>
            <a:r>
              <a:rPr lang="en-US" dirty="0"/>
              <a:t> </a:t>
            </a:r>
          </a:p>
          <a:p>
            <a:r>
              <a:rPr lang="en-US" dirty="0"/>
              <a:t>Guardian Scholars - </a:t>
            </a:r>
            <a:r>
              <a:rPr lang="en-US" dirty="0">
                <a:hlinkClick r:id="rId7"/>
              </a:rPr>
              <a:t>diana.barajas@gcccd.edu</a:t>
            </a:r>
            <a:endParaRPr lang="en-US" dirty="0"/>
          </a:p>
          <a:p>
            <a:endParaRPr lang="en-US" sz="1000" b="1" dirty="0">
              <a:solidFill>
                <a:srgbClr val="FF0000"/>
              </a:solidFill>
            </a:endParaRPr>
          </a:p>
          <a:p>
            <a:r>
              <a:rPr lang="en-US" b="1" dirty="0">
                <a:solidFill>
                  <a:srgbClr val="FF0000"/>
                </a:solidFill>
              </a:rPr>
              <a:t>To submit documentation: </a:t>
            </a:r>
          </a:p>
          <a:p>
            <a:r>
              <a:rPr lang="en-US" dirty="0"/>
              <a:t>Email COMPLETED documentation to </a:t>
            </a:r>
            <a:r>
              <a:rPr lang="en-US" dirty="0">
                <a:hlinkClick r:id="rId8"/>
              </a:rPr>
              <a:t>grossmont.fa.outreach@gcccd.edu</a:t>
            </a:r>
            <a:r>
              <a:rPr lang="en-US" dirty="0"/>
              <a:t>. </a:t>
            </a:r>
          </a:p>
          <a:p>
            <a:endParaRPr lang="en-US" dirty="0"/>
          </a:p>
          <a:p>
            <a:r>
              <a:rPr lang="en-US" sz="2000" b="1" dirty="0"/>
              <a:t>Please include Name and Student ID in email.</a:t>
            </a:r>
          </a:p>
          <a:p>
            <a:endParaRPr lang="en-US" b="1" dirty="0">
              <a:solidFill>
                <a:srgbClr val="FF0000"/>
              </a:solidFill>
            </a:endParaRPr>
          </a:p>
          <a:p>
            <a:endParaRPr lang="en-US" sz="1800" kern="1200" dirty="0">
              <a:solidFill>
                <a:schemeClr val="tx1"/>
              </a:solidFill>
              <a:latin typeface="+mn-lt"/>
              <a:ea typeface="+mn-ea"/>
              <a:cs typeface="+mn-cs"/>
            </a:endParaRPr>
          </a:p>
        </p:txBody>
      </p:sp>
      <p:pic>
        <p:nvPicPr>
          <p:cNvPr id="5" name="Picture 4">
            <a:extLst>
              <a:ext uri="{FF2B5EF4-FFF2-40B4-BE49-F238E27FC236}">
                <a16:creationId xmlns:a16="http://schemas.microsoft.com/office/drawing/2014/main" id="{401161A7-8623-44EE-9E45-B263B5FDDC9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309640" y="4325986"/>
            <a:ext cx="4188454" cy="2314083"/>
          </a:xfrm>
          <a:prstGeom prst="rect">
            <a:avLst/>
          </a:prstGeom>
        </p:spPr>
      </p:pic>
      <p:pic>
        <p:nvPicPr>
          <p:cNvPr id="8" name="Picture 7">
            <a:extLst>
              <a:ext uri="{FF2B5EF4-FFF2-40B4-BE49-F238E27FC236}">
                <a16:creationId xmlns:a16="http://schemas.microsoft.com/office/drawing/2014/main" id="{EC8F5EEA-5749-CC4D-B118-DEADD716AF6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21080" y="10535"/>
            <a:ext cx="5451988" cy="903865"/>
          </a:xfrm>
          <a:prstGeom prst="rect">
            <a:avLst/>
          </a:prstGeom>
        </p:spPr>
      </p:pic>
      <p:pic>
        <p:nvPicPr>
          <p:cNvPr id="11" name="Picture 10">
            <a:extLst>
              <a:ext uri="{FF2B5EF4-FFF2-40B4-BE49-F238E27FC236}">
                <a16:creationId xmlns:a16="http://schemas.microsoft.com/office/drawing/2014/main" id="{DDDEBCF4-AF7C-6B4F-BB1F-B998D7B94B7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473068" y="1"/>
            <a:ext cx="4911211" cy="914399"/>
          </a:xfrm>
          <a:prstGeom prst="rect">
            <a:avLst/>
          </a:prstGeom>
        </p:spPr>
      </p:pic>
      <p:sp>
        <p:nvSpPr>
          <p:cNvPr id="14" name="Title 1">
            <a:extLst>
              <a:ext uri="{FF2B5EF4-FFF2-40B4-BE49-F238E27FC236}">
                <a16:creationId xmlns:a16="http://schemas.microsoft.com/office/drawing/2014/main" id="{4417DD33-83AB-184A-8F79-28D5A67837C0}"/>
              </a:ext>
            </a:extLst>
          </p:cNvPr>
          <p:cNvSpPr txBox="1">
            <a:spLocks/>
          </p:cNvSpPr>
          <p:nvPr/>
        </p:nvSpPr>
        <p:spPr>
          <a:xfrm>
            <a:off x="1298529" y="1068974"/>
            <a:ext cx="7436038" cy="1248909"/>
          </a:xfrm>
          <a:prstGeom prst="rect">
            <a:avLst/>
          </a:prstGeom>
        </p:spPr>
        <p:txBody>
          <a:bodyPr vert="horz" lIns="91440" tIns="45720" rIns="91440" bIns="45720" rtlCol="0" anchor="t">
            <a:normAutofit fontScale="90000" lnSpcReduction="10000"/>
          </a:bodyPr>
          <a:lst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a:lstStyle>
          <a:p>
            <a:pPr algn="l"/>
            <a:r>
              <a:rPr lang="en-US" sz="4400" b="1" dirty="0">
                <a:cs typeface="Calibri Light"/>
              </a:rPr>
              <a:t>Financial Aid &amp; Scholarships</a:t>
            </a:r>
            <a:br>
              <a:rPr lang="en-US" dirty="0">
                <a:cs typeface="Calibri Light"/>
              </a:rPr>
            </a:br>
            <a:r>
              <a:rPr lang="en-US" sz="2200" dirty="0">
                <a:cs typeface="Calibri Light"/>
              </a:rPr>
              <a:t>Presented by Diana Barajas – </a:t>
            </a:r>
            <a:r>
              <a:rPr lang="en-US" sz="2200" dirty="0">
                <a:cs typeface="Calibri Light"/>
                <a:hlinkClick r:id="rId11"/>
              </a:rPr>
              <a:t>diana.barajas@gcccd.edu</a:t>
            </a:r>
            <a:br>
              <a:rPr lang="en-US" dirty="0">
                <a:cs typeface="Calibri Light"/>
              </a:rPr>
            </a:br>
            <a:endParaRPr lang="en-US" dirty="0"/>
          </a:p>
        </p:txBody>
      </p:sp>
    </p:spTree>
    <p:extLst>
      <p:ext uri="{BB962C8B-B14F-4D97-AF65-F5344CB8AC3E}">
        <p14:creationId xmlns:p14="http://schemas.microsoft.com/office/powerpoint/2010/main" val="4459299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01161A7-8623-44EE-9E45-B263B5FDDC9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21715" y="2207047"/>
            <a:ext cx="7548569" cy="4170516"/>
          </a:xfrm>
          <a:prstGeom prst="rect">
            <a:avLst/>
          </a:prstGeom>
        </p:spPr>
      </p:pic>
      <p:pic>
        <p:nvPicPr>
          <p:cNvPr id="8" name="Picture 7">
            <a:extLst>
              <a:ext uri="{FF2B5EF4-FFF2-40B4-BE49-F238E27FC236}">
                <a16:creationId xmlns:a16="http://schemas.microsoft.com/office/drawing/2014/main" id="{EC8F5EEA-5749-CC4D-B118-DEADD716AF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1080" y="10535"/>
            <a:ext cx="5451988" cy="903865"/>
          </a:xfrm>
          <a:prstGeom prst="rect">
            <a:avLst/>
          </a:prstGeom>
        </p:spPr>
      </p:pic>
      <p:pic>
        <p:nvPicPr>
          <p:cNvPr id="11" name="Picture 10">
            <a:extLst>
              <a:ext uri="{FF2B5EF4-FFF2-40B4-BE49-F238E27FC236}">
                <a16:creationId xmlns:a16="http://schemas.microsoft.com/office/drawing/2014/main" id="{DDDEBCF4-AF7C-6B4F-BB1F-B998D7B94B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3068" y="1"/>
            <a:ext cx="4911211" cy="914399"/>
          </a:xfrm>
          <a:prstGeom prst="rect">
            <a:avLst/>
          </a:prstGeom>
        </p:spPr>
      </p:pic>
      <p:sp>
        <p:nvSpPr>
          <p:cNvPr id="14" name="Title 1">
            <a:extLst>
              <a:ext uri="{FF2B5EF4-FFF2-40B4-BE49-F238E27FC236}">
                <a16:creationId xmlns:a16="http://schemas.microsoft.com/office/drawing/2014/main" id="{4417DD33-83AB-184A-8F79-28D5A67837C0}"/>
              </a:ext>
            </a:extLst>
          </p:cNvPr>
          <p:cNvSpPr txBox="1">
            <a:spLocks/>
          </p:cNvSpPr>
          <p:nvPr/>
        </p:nvSpPr>
        <p:spPr>
          <a:xfrm>
            <a:off x="1298529" y="1068974"/>
            <a:ext cx="7436038" cy="1248909"/>
          </a:xfrm>
          <a:prstGeom prst="rect">
            <a:avLst/>
          </a:prstGeom>
        </p:spPr>
        <p:txBody>
          <a:bodyPr vert="horz" lIns="91440" tIns="45720" rIns="91440" bIns="45720" rtlCol="0" anchor="t">
            <a:normAutofit fontScale="90000" lnSpcReduction="10000"/>
          </a:bodyPr>
          <a:lst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a:lstStyle>
          <a:p>
            <a:pPr algn="l"/>
            <a:r>
              <a:rPr lang="en-US" sz="4400" b="1" dirty="0">
                <a:cs typeface="Calibri Light"/>
              </a:rPr>
              <a:t>Financial Aid &amp; Scholarships</a:t>
            </a:r>
            <a:br>
              <a:rPr lang="en-US" dirty="0">
                <a:cs typeface="Calibri Light"/>
              </a:rPr>
            </a:br>
            <a:r>
              <a:rPr lang="en-US" sz="2200" dirty="0">
                <a:cs typeface="Calibri Light"/>
              </a:rPr>
              <a:t>Presented by Diana Barajas – </a:t>
            </a:r>
            <a:r>
              <a:rPr lang="en-US" sz="2200" dirty="0">
                <a:cs typeface="Calibri Light"/>
                <a:hlinkClick r:id="rId4"/>
              </a:rPr>
              <a:t>diana.barajas@gcccd.edu</a:t>
            </a:r>
            <a:br>
              <a:rPr lang="en-US" dirty="0">
                <a:cs typeface="Calibri Light"/>
              </a:rPr>
            </a:br>
            <a:endParaRPr lang="en-US" dirty="0"/>
          </a:p>
        </p:txBody>
      </p:sp>
    </p:spTree>
    <p:extLst>
      <p:ext uri="{BB962C8B-B14F-4D97-AF65-F5344CB8AC3E}">
        <p14:creationId xmlns:p14="http://schemas.microsoft.com/office/powerpoint/2010/main" val="6258439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C8F5EEA-5749-CC4D-B118-DEADD716AF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1080" y="10535"/>
            <a:ext cx="5451988" cy="903865"/>
          </a:xfrm>
          <a:prstGeom prst="rect">
            <a:avLst/>
          </a:prstGeom>
        </p:spPr>
      </p:pic>
      <p:pic>
        <p:nvPicPr>
          <p:cNvPr id="11" name="Picture 10">
            <a:extLst>
              <a:ext uri="{FF2B5EF4-FFF2-40B4-BE49-F238E27FC236}">
                <a16:creationId xmlns:a16="http://schemas.microsoft.com/office/drawing/2014/main" id="{DDDEBCF4-AF7C-6B4F-BB1F-B998D7B94B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73068" y="1"/>
            <a:ext cx="4911211" cy="914399"/>
          </a:xfrm>
          <a:prstGeom prst="rect">
            <a:avLst/>
          </a:prstGeom>
        </p:spPr>
      </p:pic>
      <p:sp>
        <p:nvSpPr>
          <p:cNvPr id="14" name="Title 1">
            <a:extLst>
              <a:ext uri="{FF2B5EF4-FFF2-40B4-BE49-F238E27FC236}">
                <a16:creationId xmlns:a16="http://schemas.microsoft.com/office/drawing/2014/main" id="{4417DD33-83AB-184A-8F79-28D5A67837C0}"/>
              </a:ext>
            </a:extLst>
          </p:cNvPr>
          <p:cNvSpPr txBox="1">
            <a:spLocks/>
          </p:cNvSpPr>
          <p:nvPr/>
        </p:nvSpPr>
        <p:spPr>
          <a:xfrm>
            <a:off x="1298529" y="1068974"/>
            <a:ext cx="7436038" cy="1248909"/>
          </a:xfrm>
          <a:prstGeom prst="rect">
            <a:avLst/>
          </a:prstGeom>
        </p:spPr>
        <p:txBody>
          <a:bodyPr vert="horz" lIns="91440" tIns="45720" rIns="91440" bIns="45720" rtlCol="0" anchor="t">
            <a:normAutofit fontScale="90000" lnSpcReduction="10000"/>
          </a:bodyPr>
          <a:lst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a:lstStyle>
          <a:p>
            <a:pPr algn="l"/>
            <a:r>
              <a:rPr lang="en-US" sz="4400" b="1" dirty="0">
                <a:cs typeface="Calibri Light"/>
              </a:rPr>
              <a:t>Financial Aid &amp; Scholarships</a:t>
            </a:r>
            <a:br>
              <a:rPr lang="en-US" dirty="0">
                <a:cs typeface="Calibri Light"/>
              </a:rPr>
            </a:br>
            <a:r>
              <a:rPr lang="en-US" sz="2200" dirty="0">
                <a:cs typeface="Calibri Light"/>
              </a:rPr>
              <a:t>Presented by Diana Barajas – </a:t>
            </a:r>
            <a:r>
              <a:rPr lang="en-US" sz="2200" dirty="0">
                <a:cs typeface="Calibri Light"/>
                <a:hlinkClick r:id="rId3"/>
              </a:rPr>
              <a:t>diana.barajas@gcccd.edu</a:t>
            </a:r>
            <a:br>
              <a:rPr lang="en-US" dirty="0">
                <a:cs typeface="Calibri Light"/>
              </a:rPr>
            </a:br>
            <a:endParaRPr lang="en-US" dirty="0"/>
          </a:p>
        </p:txBody>
      </p:sp>
      <p:sp>
        <p:nvSpPr>
          <p:cNvPr id="2" name="TextBox 1">
            <a:extLst>
              <a:ext uri="{FF2B5EF4-FFF2-40B4-BE49-F238E27FC236}">
                <a16:creationId xmlns:a16="http://schemas.microsoft.com/office/drawing/2014/main" id="{E4D6EC24-58DE-3A4A-97FF-A67A80CE7D35}"/>
              </a:ext>
            </a:extLst>
          </p:cNvPr>
          <p:cNvSpPr txBox="1"/>
          <p:nvPr/>
        </p:nvSpPr>
        <p:spPr>
          <a:xfrm>
            <a:off x="1298529" y="2472457"/>
            <a:ext cx="8346331" cy="2985433"/>
          </a:xfrm>
          <a:prstGeom prst="rect">
            <a:avLst/>
          </a:prstGeom>
          <a:noFill/>
        </p:spPr>
        <p:txBody>
          <a:bodyPr wrap="square" rtlCol="0">
            <a:spAutoFit/>
          </a:bodyPr>
          <a:lstStyle/>
          <a:p>
            <a:r>
              <a:rPr lang="en-US" sz="2000" b="1" dirty="0"/>
              <a:t>Grossmont College Promise </a:t>
            </a:r>
            <a:r>
              <a:rPr lang="en-US" sz="2000" dirty="0"/>
              <a:t>– Free</a:t>
            </a:r>
          </a:p>
          <a:p>
            <a:pPr marL="342900" indent="-342900">
              <a:buFont typeface="Wingdings" pitchFamily="2" charset="2"/>
              <a:buChar char="§"/>
            </a:pPr>
            <a:r>
              <a:rPr lang="en-US" dirty="0"/>
              <a:t>The Grossmont-Cuyamaca College Promise provides two free years of tuition and payment of mandatory fees at Grossmont or Cuyamaca College for first-time students who are attending college full-time.</a:t>
            </a:r>
            <a:endParaRPr lang="en-US" sz="2000" dirty="0"/>
          </a:p>
          <a:p>
            <a:endParaRPr lang="en-US" sz="2000" dirty="0"/>
          </a:p>
          <a:p>
            <a:r>
              <a:rPr lang="en-US" sz="2000" b="1" dirty="0"/>
              <a:t>California College Promise Grant Fee Waiver </a:t>
            </a:r>
            <a:r>
              <a:rPr lang="en-US" sz="2000" dirty="0"/>
              <a:t>– Fees</a:t>
            </a:r>
          </a:p>
          <a:p>
            <a:pPr marL="342900" indent="-342900">
              <a:buFont typeface="Wingdings" pitchFamily="2" charset="2"/>
              <a:buChar char="§"/>
            </a:pPr>
            <a:r>
              <a:rPr lang="en-US" dirty="0"/>
              <a:t>Formerly known as The Board of Governors (BOG) Fee Waiver program, the California College Promise Grant provides three ways to help you pay fees and it also makes you eligible for a reduced parking permit fee.</a:t>
            </a:r>
            <a:endParaRPr lang="en-US" sz="2000" b="1" dirty="0"/>
          </a:p>
          <a:p>
            <a:pPr marL="342900" indent="-342900">
              <a:buFont typeface="Wingdings" pitchFamily="2" charset="2"/>
              <a:buChar char="§"/>
            </a:pPr>
            <a:endParaRPr lang="en-US" sz="2000" dirty="0"/>
          </a:p>
        </p:txBody>
      </p:sp>
    </p:spTree>
    <p:extLst>
      <p:ext uri="{BB962C8B-B14F-4D97-AF65-F5344CB8AC3E}">
        <p14:creationId xmlns:p14="http://schemas.microsoft.com/office/powerpoint/2010/main" val="17860367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6B19A-38BB-462A-A678-E428771EA68D}"/>
              </a:ext>
            </a:extLst>
          </p:cNvPr>
          <p:cNvSpPr>
            <a:spLocks noGrp="1"/>
          </p:cNvSpPr>
          <p:nvPr>
            <p:ph type="title"/>
          </p:nvPr>
        </p:nvSpPr>
        <p:spPr>
          <a:xfrm>
            <a:off x="1298529" y="1068974"/>
            <a:ext cx="7436038" cy="1248909"/>
          </a:xfrm>
        </p:spPr>
        <p:txBody>
          <a:bodyPr>
            <a:normAutofit fontScale="90000"/>
          </a:bodyPr>
          <a:lstStyle/>
          <a:p>
            <a:pPr algn="l"/>
            <a:r>
              <a:rPr lang="en-US" sz="4400" b="1" dirty="0">
                <a:cs typeface="Calibri Light"/>
              </a:rPr>
              <a:t>Scholarships</a:t>
            </a:r>
            <a:br>
              <a:rPr lang="en-US" dirty="0">
                <a:cs typeface="Calibri Light"/>
              </a:rPr>
            </a:br>
            <a:r>
              <a:rPr lang="en-US" sz="2200" dirty="0">
                <a:cs typeface="Calibri Light"/>
              </a:rPr>
              <a:t>Presented by </a:t>
            </a:r>
            <a:r>
              <a:rPr lang="en-US" sz="2200" dirty="0" err="1">
                <a:cs typeface="Calibri Light"/>
              </a:rPr>
              <a:t>Josceline</a:t>
            </a:r>
            <a:r>
              <a:rPr lang="en-US" sz="2200" dirty="0">
                <a:cs typeface="Calibri Light"/>
              </a:rPr>
              <a:t> Torres – </a:t>
            </a:r>
            <a:r>
              <a:rPr lang="en-US" sz="2200" dirty="0">
                <a:cs typeface="Calibri Light"/>
                <a:hlinkClick r:id="rId2"/>
              </a:rPr>
              <a:t>josceline.torres@gcccd.edu</a:t>
            </a:r>
            <a:br>
              <a:rPr lang="en-US" sz="2200" dirty="0">
                <a:cs typeface="Calibri Light"/>
              </a:rPr>
            </a:br>
            <a:r>
              <a:rPr lang="en-US" sz="2200" dirty="0">
                <a:cs typeface="Calibri Light"/>
              </a:rPr>
              <a:t>Scholarship Specialist</a:t>
            </a:r>
            <a:br>
              <a:rPr lang="en-US" dirty="0">
                <a:cs typeface="Calibri Light"/>
              </a:rPr>
            </a:br>
            <a:endParaRPr lang="en-US" dirty="0"/>
          </a:p>
        </p:txBody>
      </p:sp>
      <p:pic>
        <p:nvPicPr>
          <p:cNvPr id="3" name="Picture 2">
            <a:extLst>
              <a:ext uri="{FF2B5EF4-FFF2-40B4-BE49-F238E27FC236}">
                <a16:creationId xmlns:a16="http://schemas.microsoft.com/office/drawing/2014/main" id="{A9ECA6EC-D565-4840-B87B-5C3CD059D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1080" y="10535"/>
            <a:ext cx="5451988" cy="903865"/>
          </a:xfrm>
          <a:prstGeom prst="rect">
            <a:avLst/>
          </a:prstGeom>
        </p:spPr>
      </p:pic>
      <p:pic>
        <p:nvPicPr>
          <p:cNvPr id="4" name="Picture 3">
            <a:extLst>
              <a:ext uri="{FF2B5EF4-FFF2-40B4-BE49-F238E27FC236}">
                <a16:creationId xmlns:a16="http://schemas.microsoft.com/office/drawing/2014/main" id="{F01CCB44-7E25-D649-84DC-D449E8E5F6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3068" y="1"/>
            <a:ext cx="4911211" cy="914399"/>
          </a:xfrm>
          <a:prstGeom prst="rect">
            <a:avLst/>
          </a:prstGeom>
        </p:spPr>
      </p:pic>
      <p:sp>
        <p:nvSpPr>
          <p:cNvPr id="5" name="Content Placeholder 2">
            <a:extLst>
              <a:ext uri="{FF2B5EF4-FFF2-40B4-BE49-F238E27FC236}">
                <a16:creationId xmlns:a16="http://schemas.microsoft.com/office/drawing/2014/main" id="{ACBA9A32-7065-D74B-9583-5953291C5320}"/>
              </a:ext>
            </a:extLst>
          </p:cNvPr>
          <p:cNvSpPr txBox="1">
            <a:spLocks/>
          </p:cNvSpPr>
          <p:nvPr/>
        </p:nvSpPr>
        <p:spPr>
          <a:xfrm>
            <a:off x="1021080" y="2454163"/>
            <a:ext cx="5181600" cy="3634452"/>
          </a:xfrm>
          <a:prstGeom prst="rect">
            <a:avLst/>
          </a:prstGeom>
        </p:spPr>
        <p:txBody>
          <a:bodyPr>
            <a:normAutofit/>
          </a:bodyPr>
          <a:lst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a:lstStyle>
          <a:p>
            <a:pPr marL="0" indent="0">
              <a:buFont typeface="Wingdings" panose="05000000000000000000" pitchFamily="2" charset="2"/>
              <a:buNone/>
            </a:pPr>
            <a:endParaRPr lang="en-US" sz="1500" dirty="0"/>
          </a:p>
        </p:txBody>
      </p:sp>
      <p:sp>
        <p:nvSpPr>
          <p:cNvPr id="6" name="TextBox 5">
            <a:extLst>
              <a:ext uri="{FF2B5EF4-FFF2-40B4-BE49-F238E27FC236}">
                <a16:creationId xmlns:a16="http://schemas.microsoft.com/office/drawing/2014/main" id="{98EBC578-20A9-A046-869D-7A78A042DA00}"/>
              </a:ext>
            </a:extLst>
          </p:cNvPr>
          <p:cNvSpPr txBox="1"/>
          <p:nvPr/>
        </p:nvSpPr>
        <p:spPr>
          <a:xfrm>
            <a:off x="6202680" y="2454163"/>
            <a:ext cx="5715730" cy="646331"/>
          </a:xfrm>
          <a:prstGeom prst="rect">
            <a:avLst/>
          </a:prstGeom>
          <a:noFill/>
        </p:spPr>
        <p:txBody>
          <a:bodyPr wrap="square" rtlCol="0">
            <a:spAutoFit/>
          </a:bodyPr>
          <a:lstStyle/>
          <a:p>
            <a:endParaRPr lang="en-US" b="1" dirty="0">
              <a:solidFill>
                <a:srgbClr val="FF0000"/>
              </a:solidFill>
            </a:endParaRPr>
          </a:p>
          <a:p>
            <a:endParaRPr lang="en-US" sz="1800" kern="1200" dirty="0">
              <a:solidFill>
                <a:schemeClr val="tx1"/>
              </a:solidFill>
              <a:latin typeface="+mn-lt"/>
              <a:ea typeface="+mn-ea"/>
              <a:cs typeface="+mn-cs"/>
            </a:endParaRPr>
          </a:p>
        </p:txBody>
      </p:sp>
      <p:pic>
        <p:nvPicPr>
          <p:cNvPr id="7" name="Picture 6" descr="A close up of a sign&#10;&#10;Description automatically generated">
            <a:extLst>
              <a:ext uri="{FF2B5EF4-FFF2-40B4-BE49-F238E27FC236}">
                <a16:creationId xmlns:a16="http://schemas.microsoft.com/office/drawing/2014/main" id="{0559D2E4-AC8B-AE4D-90A1-E9855320BA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88540" y="1352752"/>
            <a:ext cx="939800" cy="1143000"/>
          </a:xfrm>
          <a:prstGeom prst="rect">
            <a:avLst/>
          </a:prstGeom>
        </p:spPr>
      </p:pic>
      <p:sp>
        <p:nvSpPr>
          <p:cNvPr id="11" name="Rectangle 10">
            <a:extLst>
              <a:ext uri="{FF2B5EF4-FFF2-40B4-BE49-F238E27FC236}">
                <a16:creationId xmlns:a16="http://schemas.microsoft.com/office/drawing/2014/main" id="{202D85AF-617A-E249-849B-1E307BFEF518}"/>
              </a:ext>
            </a:extLst>
          </p:cNvPr>
          <p:cNvSpPr/>
          <p:nvPr/>
        </p:nvSpPr>
        <p:spPr>
          <a:xfrm>
            <a:off x="1278818" y="2924057"/>
            <a:ext cx="7781727" cy="1867178"/>
          </a:xfrm>
          <a:prstGeom prst="rect">
            <a:avLst/>
          </a:prstGeom>
        </p:spPr>
        <p:txBody>
          <a:bodyPr wrap="square">
            <a:spAutoFit/>
          </a:bodyPr>
          <a:lstStyle/>
          <a:p>
            <a:pPr marL="82550" lvl="0">
              <a:buSzPts val="2300"/>
            </a:pPr>
            <a:r>
              <a:rPr lang="en-US" sz="2000" b="1" dirty="0"/>
              <a:t>What is a scholarship?</a:t>
            </a:r>
          </a:p>
          <a:p>
            <a:pPr marL="82550" lvl="0">
              <a:buSzPts val="2300"/>
            </a:pPr>
            <a:endParaRPr lang="en-US" sz="1000" dirty="0"/>
          </a:p>
          <a:p>
            <a:pPr marL="457200" lvl="0" indent="-374650">
              <a:buSzPct val="100000"/>
              <a:buFont typeface="Wingdings" pitchFamily="2" charset="2"/>
              <a:buChar char="§"/>
            </a:pPr>
            <a:r>
              <a:rPr lang="en-US" dirty="0"/>
              <a:t>It’s a payment made to support a student's education, awarded on the basis of academic or other achievement.  </a:t>
            </a:r>
          </a:p>
          <a:p>
            <a:pPr marL="457200" lvl="0" indent="-374650">
              <a:spcBef>
                <a:spcPts val="1600"/>
              </a:spcBef>
              <a:spcAft>
                <a:spcPts val="1600"/>
              </a:spcAft>
              <a:buSzPct val="100000"/>
              <a:buFont typeface="Wingdings" pitchFamily="2" charset="2"/>
              <a:buChar char="§"/>
            </a:pPr>
            <a:r>
              <a:rPr lang="en-US" dirty="0"/>
              <a:t>It can be used to pay tuition, books, supplies, transportation expenses, &amp; other educational expenses. </a:t>
            </a:r>
          </a:p>
        </p:txBody>
      </p:sp>
    </p:spTree>
    <p:extLst>
      <p:ext uri="{BB962C8B-B14F-4D97-AF65-F5344CB8AC3E}">
        <p14:creationId xmlns:p14="http://schemas.microsoft.com/office/powerpoint/2010/main" val="17382500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9ECA6EC-D565-4840-B87B-5C3CD059DF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1080" y="10535"/>
            <a:ext cx="5451988" cy="903865"/>
          </a:xfrm>
          <a:prstGeom prst="rect">
            <a:avLst/>
          </a:prstGeom>
        </p:spPr>
      </p:pic>
      <p:pic>
        <p:nvPicPr>
          <p:cNvPr id="4" name="Picture 3">
            <a:extLst>
              <a:ext uri="{FF2B5EF4-FFF2-40B4-BE49-F238E27FC236}">
                <a16:creationId xmlns:a16="http://schemas.microsoft.com/office/drawing/2014/main" id="{F01CCB44-7E25-D649-84DC-D449E8E5F6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73068" y="1"/>
            <a:ext cx="4911211" cy="914399"/>
          </a:xfrm>
          <a:prstGeom prst="rect">
            <a:avLst/>
          </a:prstGeom>
        </p:spPr>
      </p:pic>
      <p:sp>
        <p:nvSpPr>
          <p:cNvPr id="5" name="Content Placeholder 2">
            <a:extLst>
              <a:ext uri="{FF2B5EF4-FFF2-40B4-BE49-F238E27FC236}">
                <a16:creationId xmlns:a16="http://schemas.microsoft.com/office/drawing/2014/main" id="{ACBA9A32-7065-D74B-9583-5953291C5320}"/>
              </a:ext>
            </a:extLst>
          </p:cNvPr>
          <p:cNvSpPr txBox="1">
            <a:spLocks/>
          </p:cNvSpPr>
          <p:nvPr/>
        </p:nvSpPr>
        <p:spPr>
          <a:xfrm>
            <a:off x="1021080" y="2454163"/>
            <a:ext cx="5181600" cy="3634452"/>
          </a:xfrm>
          <a:prstGeom prst="rect">
            <a:avLst/>
          </a:prstGeom>
        </p:spPr>
        <p:txBody>
          <a:bodyPr>
            <a:normAutofit/>
          </a:bodyPr>
          <a:lst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a:lstStyle>
          <a:p>
            <a:pPr marL="0" indent="0">
              <a:buFont typeface="Wingdings" panose="05000000000000000000" pitchFamily="2" charset="2"/>
              <a:buNone/>
            </a:pPr>
            <a:endParaRPr lang="en-US" sz="1500" dirty="0"/>
          </a:p>
        </p:txBody>
      </p:sp>
      <p:sp>
        <p:nvSpPr>
          <p:cNvPr id="6" name="TextBox 5">
            <a:extLst>
              <a:ext uri="{FF2B5EF4-FFF2-40B4-BE49-F238E27FC236}">
                <a16:creationId xmlns:a16="http://schemas.microsoft.com/office/drawing/2014/main" id="{98EBC578-20A9-A046-869D-7A78A042DA00}"/>
              </a:ext>
            </a:extLst>
          </p:cNvPr>
          <p:cNvSpPr txBox="1"/>
          <p:nvPr/>
        </p:nvSpPr>
        <p:spPr>
          <a:xfrm>
            <a:off x="6202680" y="2454163"/>
            <a:ext cx="5715730" cy="646331"/>
          </a:xfrm>
          <a:prstGeom prst="rect">
            <a:avLst/>
          </a:prstGeom>
          <a:noFill/>
        </p:spPr>
        <p:txBody>
          <a:bodyPr wrap="square" rtlCol="0">
            <a:spAutoFit/>
          </a:bodyPr>
          <a:lstStyle/>
          <a:p>
            <a:endParaRPr lang="en-US" b="1" dirty="0">
              <a:solidFill>
                <a:srgbClr val="FF0000"/>
              </a:solidFill>
            </a:endParaRPr>
          </a:p>
          <a:p>
            <a:endParaRPr lang="en-US" sz="1800" kern="1200" dirty="0">
              <a:solidFill>
                <a:schemeClr val="tx1"/>
              </a:solidFill>
              <a:latin typeface="+mn-lt"/>
              <a:ea typeface="+mn-ea"/>
              <a:cs typeface="+mn-cs"/>
            </a:endParaRPr>
          </a:p>
        </p:txBody>
      </p:sp>
      <p:pic>
        <p:nvPicPr>
          <p:cNvPr id="7" name="Picture 6" descr="A close up of a sign&#10;&#10;Description automatically generated">
            <a:extLst>
              <a:ext uri="{FF2B5EF4-FFF2-40B4-BE49-F238E27FC236}">
                <a16:creationId xmlns:a16="http://schemas.microsoft.com/office/drawing/2014/main" id="{0559D2E4-AC8B-AE4D-90A1-E9855320BA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88540" y="1352752"/>
            <a:ext cx="939800" cy="1143000"/>
          </a:xfrm>
          <a:prstGeom prst="rect">
            <a:avLst/>
          </a:prstGeom>
        </p:spPr>
      </p:pic>
      <p:sp>
        <p:nvSpPr>
          <p:cNvPr id="8" name="Google Shape;77;p15">
            <a:extLst>
              <a:ext uri="{FF2B5EF4-FFF2-40B4-BE49-F238E27FC236}">
                <a16:creationId xmlns:a16="http://schemas.microsoft.com/office/drawing/2014/main" id="{A4BD65A8-1E1B-8F4D-BE94-C0678F6B9A9F}"/>
              </a:ext>
            </a:extLst>
          </p:cNvPr>
          <p:cNvSpPr txBox="1">
            <a:spLocks/>
          </p:cNvSpPr>
          <p:nvPr/>
        </p:nvSpPr>
        <p:spPr>
          <a:xfrm>
            <a:off x="1126332" y="2125115"/>
            <a:ext cx="8368200" cy="2023997"/>
          </a:xfrm>
          <a:prstGeom prst="rect">
            <a:avLst/>
          </a:prstGeom>
        </p:spPr>
        <p:txBody>
          <a:bodyPr spcFirstLastPara="1" wrap="square" lIns="91425" tIns="91425" rIns="91425" bIns="91425" anchor="t" anchorCtr="0">
            <a:noAutofit/>
          </a:bodyPr>
          <a:lst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a:lstStyle>
          <a:p>
            <a:pPr marL="76200" indent="0">
              <a:spcBef>
                <a:spcPts val="0"/>
              </a:spcBef>
              <a:spcAft>
                <a:spcPts val="0"/>
              </a:spcAft>
              <a:buClr>
                <a:schemeClr val="tx1"/>
              </a:buClr>
              <a:buSzPts val="2400"/>
              <a:buNone/>
            </a:pPr>
            <a:r>
              <a:rPr lang="en-US" b="1" dirty="0"/>
              <a:t>Campus-Based Scholarships:</a:t>
            </a:r>
          </a:p>
          <a:p>
            <a:pPr marL="908050" lvl="1" indent="-381000">
              <a:spcBef>
                <a:spcPts val="0"/>
              </a:spcBef>
              <a:spcAft>
                <a:spcPts val="0"/>
              </a:spcAft>
              <a:buClr>
                <a:schemeClr val="tx1"/>
              </a:buClr>
              <a:buSzPct val="100000"/>
            </a:pPr>
            <a:r>
              <a:rPr lang="en-US" sz="1600" dirty="0"/>
              <a:t>Institutional Scholarships  </a:t>
            </a:r>
          </a:p>
          <a:p>
            <a:pPr marL="908050" lvl="1" indent="-381000">
              <a:spcBef>
                <a:spcPts val="0"/>
              </a:spcBef>
              <a:spcAft>
                <a:spcPts val="0"/>
              </a:spcAft>
              <a:buClr>
                <a:schemeClr val="tx1"/>
              </a:buClr>
              <a:buSzPct val="100000"/>
            </a:pPr>
            <a:r>
              <a:rPr lang="en-US" sz="1600" dirty="0"/>
              <a:t>OSHER </a:t>
            </a:r>
          </a:p>
          <a:p>
            <a:pPr marL="908050" lvl="1" indent="-381000">
              <a:spcBef>
                <a:spcPts val="0"/>
              </a:spcBef>
              <a:spcAft>
                <a:spcPts val="0"/>
              </a:spcAft>
              <a:buClr>
                <a:schemeClr val="tx1"/>
              </a:buClr>
              <a:buSzPct val="100000"/>
            </a:pPr>
            <a:r>
              <a:rPr lang="en-US" sz="1600" dirty="0"/>
              <a:t>Our Fall 2021 application period will open the week of February 15th, 2021.   </a:t>
            </a:r>
          </a:p>
          <a:p>
            <a:pPr marL="908050" lvl="1" indent="-381000">
              <a:spcBef>
                <a:spcPts val="0"/>
              </a:spcBef>
              <a:spcAft>
                <a:spcPts val="0"/>
              </a:spcAft>
              <a:buClr>
                <a:schemeClr val="tx1"/>
              </a:buClr>
              <a:buSzPct val="100000"/>
            </a:pPr>
            <a:r>
              <a:rPr lang="en-US" sz="1600" dirty="0"/>
              <a:t>To apply go to </a:t>
            </a:r>
            <a:r>
              <a:rPr lang="en-US" sz="1600" dirty="0">
                <a:hlinkClick r:id="rId4"/>
              </a:rPr>
              <a:t>www.gcccd.academicworks.com</a:t>
            </a:r>
            <a:r>
              <a:rPr lang="en-US" sz="1600" dirty="0"/>
              <a:t>   </a:t>
            </a:r>
          </a:p>
          <a:p>
            <a:pPr marL="457200" indent="0">
              <a:spcBef>
                <a:spcPts val="1600"/>
              </a:spcBef>
              <a:spcAft>
                <a:spcPts val="1600"/>
              </a:spcAft>
              <a:buFont typeface="Wingdings" panose="05000000000000000000" pitchFamily="2" charset="2"/>
              <a:buNone/>
            </a:pPr>
            <a:endParaRPr lang="en-US" dirty="0"/>
          </a:p>
        </p:txBody>
      </p:sp>
      <p:sp>
        <p:nvSpPr>
          <p:cNvPr id="10" name="Google Shape;83;p16">
            <a:extLst>
              <a:ext uri="{FF2B5EF4-FFF2-40B4-BE49-F238E27FC236}">
                <a16:creationId xmlns:a16="http://schemas.microsoft.com/office/drawing/2014/main" id="{B098C5D9-9940-134C-929E-6F384C12DC81}"/>
              </a:ext>
            </a:extLst>
          </p:cNvPr>
          <p:cNvSpPr txBox="1">
            <a:spLocks/>
          </p:cNvSpPr>
          <p:nvPr/>
        </p:nvSpPr>
        <p:spPr>
          <a:xfrm>
            <a:off x="1173336" y="4035515"/>
            <a:ext cx="9892332" cy="2640747"/>
          </a:xfrm>
          <a:prstGeom prst="rect">
            <a:avLst/>
          </a:prstGeom>
        </p:spPr>
        <p:txBody>
          <a:bodyPr spcFirstLastPara="1" wrap="square" lIns="91425" tIns="91425" rIns="91425" bIns="91425" anchor="t" anchorCtr="0">
            <a:noAutofit/>
          </a:bodyPr>
          <a:lst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a:lstStyle>
          <a:p>
            <a:pPr marL="82550" indent="0">
              <a:spcBef>
                <a:spcPts val="0"/>
              </a:spcBef>
              <a:spcAft>
                <a:spcPts val="0"/>
              </a:spcAft>
              <a:buClr>
                <a:schemeClr val="tx1"/>
              </a:buClr>
              <a:buSzPts val="2300"/>
              <a:buNone/>
            </a:pPr>
            <a:r>
              <a:rPr lang="en-US" b="1" dirty="0"/>
              <a:t>Outside Agency Scholarships:</a:t>
            </a:r>
          </a:p>
          <a:p>
            <a:pPr marL="876300" lvl="1" indent="-342900">
              <a:spcBef>
                <a:spcPts val="0"/>
              </a:spcBef>
              <a:spcAft>
                <a:spcPts val="0"/>
              </a:spcAft>
              <a:buClr>
                <a:schemeClr val="tx1"/>
              </a:buClr>
              <a:buSzPct val="100000"/>
            </a:pPr>
            <a:r>
              <a:rPr lang="en-US" b="1" dirty="0"/>
              <a:t>Non-Institutional Scholarships  </a:t>
            </a:r>
          </a:p>
          <a:p>
            <a:pPr marL="1339850" lvl="2" indent="-342900">
              <a:spcBef>
                <a:spcPts val="0"/>
              </a:spcBef>
              <a:spcAft>
                <a:spcPts val="0"/>
              </a:spcAft>
              <a:buClr>
                <a:schemeClr val="tx1"/>
              </a:buClr>
              <a:buSzPct val="100000"/>
            </a:pPr>
            <a:r>
              <a:rPr lang="en-US" dirty="0"/>
              <a:t>Non-profit organization (San Diego Foundation; during their application period, place of worship), Big companies (Coca-Cola, Nike, Taco Bell, etc.), and your current employer (if they offer scholarship opportunities).   </a:t>
            </a:r>
          </a:p>
          <a:p>
            <a:pPr marL="1339850" lvl="2" indent="-342900">
              <a:spcBef>
                <a:spcPts val="0"/>
              </a:spcBef>
              <a:spcAft>
                <a:spcPts val="0"/>
              </a:spcAft>
              <a:buClr>
                <a:schemeClr val="tx1"/>
              </a:buClr>
              <a:buSzPct val="100000"/>
            </a:pPr>
            <a:r>
              <a:rPr lang="en-US" dirty="0"/>
              <a:t>If transferring, contact school for application information.</a:t>
            </a:r>
          </a:p>
          <a:p>
            <a:pPr marL="457200" indent="-374650">
              <a:spcBef>
                <a:spcPts val="0"/>
              </a:spcBef>
              <a:spcAft>
                <a:spcPts val="0"/>
              </a:spcAft>
              <a:buClr>
                <a:schemeClr val="tx1"/>
              </a:buClr>
              <a:buSzPct val="100000"/>
            </a:pPr>
            <a:r>
              <a:rPr lang="en-US" sz="1800" dirty="0"/>
              <a:t>Scholarships range in criteria and deadlines are set by the sponsor      </a:t>
            </a:r>
          </a:p>
        </p:txBody>
      </p:sp>
      <p:sp>
        <p:nvSpPr>
          <p:cNvPr id="12" name="Title 1">
            <a:extLst>
              <a:ext uri="{FF2B5EF4-FFF2-40B4-BE49-F238E27FC236}">
                <a16:creationId xmlns:a16="http://schemas.microsoft.com/office/drawing/2014/main" id="{B598D4FE-499F-3F4F-B442-3A309EF7EFEF}"/>
              </a:ext>
            </a:extLst>
          </p:cNvPr>
          <p:cNvSpPr>
            <a:spLocks noGrp="1"/>
          </p:cNvSpPr>
          <p:nvPr>
            <p:ph type="title"/>
          </p:nvPr>
        </p:nvSpPr>
        <p:spPr>
          <a:xfrm>
            <a:off x="1298529" y="1068974"/>
            <a:ext cx="7436038" cy="1248909"/>
          </a:xfrm>
        </p:spPr>
        <p:txBody>
          <a:bodyPr>
            <a:normAutofit fontScale="90000"/>
          </a:bodyPr>
          <a:lstStyle/>
          <a:p>
            <a:pPr algn="l"/>
            <a:r>
              <a:rPr lang="en-US" sz="4400" b="1" dirty="0">
                <a:cs typeface="Calibri Light"/>
              </a:rPr>
              <a:t>Scholarships</a:t>
            </a:r>
            <a:br>
              <a:rPr lang="en-US" dirty="0">
                <a:cs typeface="Calibri Light"/>
              </a:rPr>
            </a:br>
            <a:r>
              <a:rPr lang="en-US" sz="2200" dirty="0">
                <a:cs typeface="Calibri Light"/>
              </a:rPr>
              <a:t>Presented by </a:t>
            </a:r>
            <a:r>
              <a:rPr lang="en-US" sz="2200" dirty="0" err="1">
                <a:cs typeface="Calibri Light"/>
              </a:rPr>
              <a:t>Josceline</a:t>
            </a:r>
            <a:r>
              <a:rPr lang="en-US" sz="2200" dirty="0">
                <a:cs typeface="Calibri Light"/>
              </a:rPr>
              <a:t> Torres – </a:t>
            </a:r>
            <a:r>
              <a:rPr lang="en-US" sz="2200" dirty="0">
                <a:cs typeface="Calibri Light"/>
                <a:hlinkClick r:id="rId5"/>
              </a:rPr>
              <a:t>josceline.torres@gcccd.edu</a:t>
            </a:r>
            <a:br>
              <a:rPr lang="en-US" sz="2200" dirty="0">
                <a:cs typeface="Calibri Light"/>
              </a:rPr>
            </a:br>
            <a:br>
              <a:rPr lang="en-US" dirty="0">
                <a:cs typeface="Calibri Light"/>
              </a:rPr>
            </a:br>
            <a:endParaRPr lang="en-US" dirty="0"/>
          </a:p>
        </p:txBody>
      </p:sp>
    </p:spTree>
    <p:extLst>
      <p:ext uri="{BB962C8B-B14F-4D97-AF65-F5344CB8AC3E}">
        <p14:creationId xmlns:p14="http://schemas.microsoft.com/office/powerpoint/2010/main" val="38360663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34" name="Picture 33">
            <a:extLst>
              <a:ext uri="{FF2B5EF4-FFF2-40B4-BE49-F238E27FC236}">
                <a16:creationId xmlns:a16="http://schemas.microsoft.com/office/drawing/2014/main" id="{2FA3880A-8D8F-466C-A4A1-F07BCDD3719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6" name="Picture 35">
            <a:extLst>
              <a:ext uri="{FF2B5EF4-FFF2-40B4-BE49-F238E27FC236}">
                <a16:creationId xmlns:a16="http://schemas.microsoft.com/office/drawing/2014/main" id="{3C0A64CB-20A1-4508-B568-284EB04F78E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8" name="Rectangle 37">
            <a:extLst>
              <a:ext uri="{FF2B5EF4-FFF2-40B4-BE49-F238E27FC236}">
                <a16:creationId xmlns:a16="http://schemas.microsoft.com/office/drawing/2014/main" id="{8DA14841-53A4-4935-BE65-C8373B8A6D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Rectangle 39">
            <a:extLst>
              <a:ext uri="{FF2B5EF4-FFF2-40B4-BE49-F238E27FC236}">
                <a16:creationId xmlns:a16="http://schemas.microsoft.com/office/drawing/2014/main" id="{9877C2CF-B2DD-41C8-8B5E-152673376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2" name="Rectangle 41">
            <a:extLst>
              <a:ext uri="{FF2B5EF4-FFF2-40B4-BE49-F238E27FC236}">
                <a16:creationId xmlns:a16="http://schemas.microsoft.com/office/drawing/2014/main" id="{24923D72-7E69-464B-94C5-B2530008D0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4" name="Rectangle 43">
            <a:extLst>
              <a:ext uri="{FF2B5EF4-FFF2-40B4-BE49-F238E27FC236}">
                <a16:creationId xmlns:a16="http://schemas.microsoft.com/office/drawing/2014/main" id="{A00CCC86-7A88-4DFF-A0D0-6604606A2A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6" name="TextBox 45">
            <a:extLst>
              <a:ext uri="{FF2B5EF4-FFF2-40B4-BE49-F238E27FC236}">
                <a16:creationId xmlns:a16="http://schemas.microsoft.com/office/drawing/2014/main" id="{E1F8ABFD-155B-4386-AE33-6E13057CFCF3}"/>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4943" y="641225"/>
            <a:ext cx="415636" cy="369332"/>
          </a:xfrm>
          <a:prstGeom prst="rect">
            <a:avLst/>
          </a:prstGeom>
          <a:noFill/>
        </p:spPr>
        <p:txBody>
          <a:bodyPr wrap="square" rtlCol="0">
            <a:spAutoFit/>
          </a:bodyPr>
          <a:lstStyle/>
          <a:p>
            <a:pPr algn="r">
              <a:spcAft>
                <a:spcPts val="600"/>
              </a:spcAft>
            </a:pP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useBgFill="1">
        <p:nvSpPr>
          <p:cNvPr id="48" name="Rectangle 47">
            <a:extLst>
              <a:ext uri="{FF2B5EF4-FFF2-40B4-BE49-F238E27FC236}">
                <a16:creationId xmlns:a16="http://schemas.microsoft.com/office/drawing/2014/main" id="{3FAD17B9-9E6C-4DD1-9728-97B5E5FCCA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0" name="Rectangle 49">
            <a:extLst>
              <a:ext uri="{FF2B5EF4-FFF2-40B4-BE49-F238E27FC236}">
                <a16:creationId xmlns:a16="http://schemas.microsoft.com/office/drawing/2014/main" id="{D7AC3F90-A588-42FF-B41D-062A8D91B9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picture containing bottle, people&#10;&#10;Description automatically generated">
            <a:extLst>
              <a:ext uri="{FF2B5EF4-FFF2-40B4-BE49-F238E27FC236}">
                <a16:creationId xmlns:a16="http://schemas.microsoft.com/office/drawing/2014/main" id="{9CF7ACC0-6D94-144D-83F5-A2B9683D9A70}"/>
              </a:ext>
            </a:extLst>
          </p:cNvPr>
          <p:cNvPicPr>
            <a:picLocks noChangeAspect="1"/>
          </p:cNvPicPr>
          <p:nvPr/>
        </p:nvPicPr>
        <p:blipFill rotWithShape="1">
          <a:blip r:embed="rId4">
            <a:alphaModFix amt="20000"/>
            <a:extLst>
              <a:ext uri="{28A0092B-C50C-407E-A947-70E740481C1C}">
                <a14:useLocalDpi xmlns:a14="http://schemas.microsoft.com/office/drawing/2010/main" val="0"/>
              </a:ext>
            </a:extLst>
          </a:blip>
          <a:srcRect t="23207" r="-1" b="-1"/>
          <a:stretch/>
        </p:blipFill>
        <p:spPr>
          <a:xfrm>
            <a:off x="153" y="10"/>
            <a:ext cx="12191695" cy="6857990"/>
          </a:xfrm>
          <a:prstGeom prst="rect">
            <a:avLst/>
          </a:prstGeom>
        </p:spPr>
      </p:pic>
      <p:pic>
        <p:nvPicPr>
          <p:cNvPr id="52" name="Picture 51">
            <a:extLst>
              <a:ext uri="{FF2B5EF4-FFF2-40B4-BE49-F238E27FC236}">
                <a16:creationId xmlns:a16="http://schemas.microsoft.com/office/drawing/2014/main" id="{015AB904-4FB7-4A0D-B43E-03ACF05E14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extLst>
              <a:ext uri="{28A0092B-C50C-407E-A947-70E740481C1C}">
                <a14:useLocalDpi xmlns:a14="http://schemas.microsoft.com/office/drawing/2010/main" val="0"/>
              </a:ext>
            </a:extLst>
          </a:blip>
          <a:stretch>
            <a:fillRect/>
          </a:stretch>
        </p:blipFill>
        <p:spPr>
          <a:xfrm>
            <a:off x="1067" y="0"/>
            <a:ext cx="12189867" cy="6858000"/>
          </a:xfrm>
          <a:prstGeom prst="rect">
            <a:avLst/>
          </a:prstGeom>
        </p:spPr>
      </p:pic>
      <p:sp>
        <p:nvSpPr>
          <p:cNvPr id="5" name="TextBox 4">
            <a:extLst>
              <a:ext uri="{FF2B5EF4-FFF2-40B4-BE49-F238E27FC236}">
                <a16:creationId xmlns:a16="http://schemas.microsoft.com/office/drawing/2014/main" id="{7FDEB6DC-90E2-CF45-949E-EE876CA323E0}"/>
              </a:ext>
            </a:extLst>
          </p:cNvPr>
          <p:cNvSpPr txBox="1"/>
          <p:nvPr/>
        </p:nvSpPr>
        <p:spPr>
          <a:xfrm>
            <a:off x="2582212" y="2038520"/>
            <a:ext cx="7958331" cy="1077229"/>
          </a:xfrm>
          <a:prstGeom prst="rect">
            <a:avLst/>
          </a:prstGeom>
        </p:spPr>
        <p:txBody>
          <a:bodyPr vert="horz" lIns="91440" tIns="45720" rIns="91440" bIns="45720" rtlCol="0" anchor="t">
            <a:normAutofit/>
          </a:bodyPr>
          <a:lstStyle/>
          <a:p>
            <a:pPr defTabSz="914400">
              <a:lnSpc>
                <a:spcPct val="90000"/>
              </a:lnSpc>
              <a:spcBef>
                <a:spcPct val="0"/>
              </a:spcBef>
              <a:spcAft>
                <a:spcPts val="600"/>
              </a:spcAft>
            </a:pPr>
            <a:r>
              <a:rPr lang="en-US" sz="4000" b="1" dirty="0">
                <a:latin typeface="+mj-lt"/>
                <a:ea typeface="+mj-ea"/>
                <a:cs typeface="+mj-cs"/>
              </a:rPr>
              <a:t>Student-Athlete COVID-19 Help</a:t>
            </a:r>
          </a:p>
        </p:txBody>
      </p:sp>
      <p:sp>
        <p:nvSpPr>
          <p:cNvPr id="54" name="Rectangle 53">
            <a:extLst>
              <a:ext uri="{FF2B5EF4-FFF2-40B4-BE49-F238E27FC236}">
                <a16:creationId xmlns:a16="http://schemas.microsoft.com/office/drawing/2014/main" id="{E1AADF25-43E9-4DE0-AD82-4F60523191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CBC2D515-EF3C-4E4E-8BC1-192B21E927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C96D2ED8-6453-0C45-A2ED-41D60516533C}"/>
              </a:ext>
            </a:extLst>
          </p:cNvPr>
          <p:cNvSpPr txBox="1"/>
          <p:nvPr/>
        </p:nvSpPr>
        <p:spPr>
          <a:xfrm>
            <a:off x="1158224" y="2840952"/>
            <a:ext cx="10865498" cy="1376884"/>
          </a:xfrm>
          <a:prstGeom prst="rect">
            <a:avLst/>
          </a:prstGeom>
        </p:spPr>
        <p:txBody>
          <a:bodyPr vert="horz" lIns="91440" tIns="45720" rIns="91440" bIns="45720" rtlCol="0" anchor="ctr">
            <a:normAutofit fontScale="85000" lnSpcReduction="10000"/>
          </a:bodyPr>
          <a:lstStyle/>
          <a:p>
            <a:pPr algn="ctr" defTabSz="914400">
              <a:lnSpc>
                <a:spcPct val="120000"/>
              </a:lnSpc>
              <a:spcAft>
                <a:spcPts val="600"/>
              </a:spcAft>
              <a:buClr>
                <a:schemeClr val="accent6"/>
              </a:buClr>
              <a:buSzPct val="90000"/>
            </a:pPr>
            <a:r>
              <a:rPr lang="en-US" altLang="en-US" sz="3200" dirty="0"/>
              <a:t>For student-athlete</a:t>
            </a:r>
            <a:r>
              <a:rPr lang="en-US" altLang="en-US" sz="3200" b="1" dirty="0"/>
              <a:t> questions and assistance</a:t>
            </a:r>
            <a:r>
              <a:rPr lang="en-US" altLang="en-US" sz="3200" dirty="0"/>
              <a:t>, please fill out our </a:t>
            </a:r>
          </a:p>
          <a:p>
            <a:pPr algn="ctr" defTabSz="914400">
              <a:lnSpc>
                <a:spcPct val="120000"/>
              </a:lnSpc>
              <a:spcAft>
                <a:spcPts val="600"/>
              </a:spcAft>
              <a:buClr>
                <a:schemeClr val="accent6"/>
              </a:buClr>
              <a:buSzPct val="90000"/>
            </a:pPr>
            <a:r>
              <a:rPr lang="en-US" altLang="en-US" sz="4700" b="1" dirty="0">
                <a:hlinkClick r:id="rId5"/>
              </a:rPr>
              <a:t>STUDENT-ATHLETE COVID-19 HELP</a:t>
            </a:r>
            <a:r>
              <a:rPr lang="en-US" altLang="en-US" sz="4700" dirty="0"/>
              <a:t> </a:t>
            </a:r>
            <a:endParaRPr lang="en-US" sz="4700" dirty="0"/>
          </a:p>
          <a:p>
            <a:pPr defTabSz="914400">
              <a:lnSpc>
                <a:spcPct val="120000"/>
              </a:lnSpc>
              <a:spcAft>
                <a:spcPts val="600"/>
              </a:spcAft>
              <a:buClr>
                <a:schemeClr val="accent6"/>
              </a:buClr>
              <a:buSzPct val="90000"/>
              <a:buFont typeface="Wingdings" panose="05000000000000000000" pitchFamily="2" charset="2"/>
              <a:buChar char="§"/>
            </a:pPr>
            <a:endParaRPr lang="en-US" dirty="0"/>
          </a:p>
        </p:txBody>
      </p:sp>
      <p:sp>
        <p:nvSpPr>
          <p:cNvPr id="6" name="TextBox 5">
            <a:extLst>
              <a:ext uri="{FF2B5EF4-FFF2-40B4-BE49-F238E27FC236}">
                <a16:creationId xmlns:a16="http://schemas.microsoft.com/office/drawing/2014/main" id="{A2AEA1E4-0FBE-4B48-BD96-66608C029507}"/>
              </a:ext>
            </a:extLst>
          </p:cNvPr>
          <p:cNvSpPr txBox="1"/>
          <p:nvPr/>
        </p:nvSpPr>
        <p:spPr>
          <a:xfrm>
            <a:off x="6411662" y="5576389"/>
            <a:ext cx="184731" cy="369332"/>
          </a:xfrm>
          <a:prstGeom prst="rect">
            <a:avLst/>
          </a:prstGeom>
          <a:noFill/>
        </p:spPr>
        <p:txBody>
          <a:bodyPr wrap="none" rtlCol="0">
            <a:spAutoFit/>
          </a:bodyPr>
          <a:lstStyle/>
          <a:p>
            <a:endParaRPr lang="en-US" dirty="0"/>
          </a:p>
        </p:txBody>
      </p:sp>
      <p:pic>
        <p:nvPicPr>
          <p:cNvPr id="18" name="Picture 17" descr="A close up of a sign&#10;&#10;Description automatically generated">
            <a:extLst>
              <a:ext uri="{FF2B5EF4-FFF2-40B4-BE49-F238E27FC236}">
                <a16:creationId xmlns:a16="http://schemas.microsoft.com/office/drawing/2014/main" id="{39FEFAB1-AD71-CA44-88D5-AB21575E6F5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73937" y="5143501"/>
            <a:ext cx="939800" cy="1143000"/>
          </a:xfrm>
          <a:prstGeom prst="rect">
            <a:avLst/>
          </a:prstGeom>
        </p:spPr>
      </p:pic>
      <p:sp>
        <p:nvSpPr>
          <p:cNvPr id="7" name="TextBox 6">
            <a:extLst>
              <a:ext uri="{FF2B5EF4-FFF2-40B4-BE49-F238E27FC236}">
                <a16:creationId xmlns:a16="http://schemas.microsoft.com/office/drawing/2014/main" id="{4783EBBB-4BFE-FA4B-B391-5C43A5CD2743}"/>
              </a:ext>
            </a:extLst>
          </p:cNvPr>
          <p:cNvSpPr txBox="1"/>
          <p:nvPr/>
        </p:nvSpPr>
        <p:spPr>
          <a:xfrm>
            <a:off x="1619338" y="4189213"/>
            <a:ext cx="9894399" cy="584775"/>
          </a:xfrm>
          <a:prstGeom prst="rect">
            <a:avLst/>
          </a:prstGeom>
          <a:noFill/>
        </p:spPr>
        <p:txBody>
          <a:bodyPr wrap="square" rtlCol="0">
            <a:spAutoFit/>
          </a:bodyPr>
          <a:lstStyle/>
          <a:p>
            <a:pPr algn="ctr"/>
            <a:r>
              <a:rPr lang="en-US" sz="3200" dirty="0"/>
              <a:t>Find it at </a:t>
            </a:r>
            <a:r>
              <a:rPr lang="en-US" sz="3200" dirty="0">
                <a:hlinkClick r:id="rId7"/>
              </a:rPr>
              <a:t>www.grossomontgriffins.com</a:t>
            </a:r>
            <a:endParaRPr lang="en-US" sz="3200" dirty="0"/>
          </a:p>
        </p:txBody>
      </p:sp>
    </p:spTree>
    <p:extLst>
      <p:ext uri="{BB962C8B-B14F-4D97-AF65-F5344CB8AC3E}">
        <p14:creationId xmlns:p14="http://schemas.microsoft.com/office/powerpoint/2010/main" val="90722149"/>
      </p:ext>
    </p:extLst>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DBBA26C-89C3-411F-9753-606A413F89A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9" name="Picture 8">
            <a:extLst>
              <a:ext uri="{FF2B5EF4-FFF2-40B4-BE49-F238E27FC236}">
                <a16:creationId xmlns:a16="http://schemas.microsoft.com/office/drawing/2014/main" id="{EEAD2215-6311-4D1C-B6B5-F57CB6BFCBC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1" name="Rectangle 10">
            <a:extLst>
              <a:ext uri="{FF2B5EF4-FFF2-40B4-BE49-F238E27FC236}">
                <a16:creationId xmlns:a16="http://schemas.microsoft.com/office/drawing/2014/main" id="{7BA5DE79-30D1-4A10-8DB9-0A6E523A97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9ABD0D63-D23F-4AE7-8270-4185EF9C1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72168E9E-94E9-4BE3-B88C-C8A4681177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a:extLst>
              <a:ext uri="{FF2B5EF4-FFF2-40B4-BE49-F238E27FC236}">
                <a16:creationId xmlns:a16="http://schemas.microsoft.com/office/drawing/2014/main" id="{12107AC1-AA0D-4097-B03D-FD3C632AB8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TextBox 18">
            <a:extLst>
              <a:ext uri="{FF2B5EF4-FFF2-40B4-BE49-F238E27FC236}">
                <a16:creationId xmlns:a16="http://schemas.microsoft.com/office/drawing/2014/main" id="{7C8D231A-EC46-4736-B00F-76D307082204}"/>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282" y="3262852"/>
            <a:ext cx="415636" cy="461665"/>
          </a:xfrm>
          <a:prstGeom prst="rect">
            <a:avLst/>
          </a:prstGeom>
          <a:noFill/>
        </p:spPr>
        <p:txBody>
          <a:bodyPr wrap="square" rtlCol="0">
            <a:spAutoFit/>
          </a:bodyPr>
          <a:lstStyle/>
          <a:p>
            <a:pPr algn="r">
              <a:spcAft>
                <a:spcPts val="600"/>
              </a:spcAft>
            </a:pP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 useBgFill="1">
        <p:nvSpPr>
          <p:cNvPr id="21" name="Rectangle 20">
            <a:extLst>
              <a:ext uri="{FF2B5EF4-FFF2-40B4-BE49-F238E27FC236}">
                <a16:creationId xmlns:a16="http://schemas.microsoft.com/office/drawing/2014/main" id="{92806DFD-E192-42CC-B190-3C4C95B8FF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9867"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58A0B6A-DEC0-46AC-8D12-B6E45FCD1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33" y="0"/>
            <a:ext cx="12189867" cy="6858001"/>
          </a:xfrm>
          <a:prstGeom prst="rect">
            <a:avLst/>
          </a:prstGeom>
          <a:solidFill>
            <a:schemeClr val="tx2">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8C1A506D-EB69-4549-9782-F0EBB2A9AE9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sp>
        <p:nvSpPr>
          <p:cNvPr id="2" name="Title 1">
            <a:extLst>
              <a:ext uri="{FF2B5EF4-FFF2-40B4-BE49-F238E27FC236}">
                <a16:creationId xmlns:a16="http://schemas.microsoft.com/office/drawing/2014/main" id="{C6C073E2-D003-4C07-AA54-2F2ED6C9FC39}"/>
              </a:ext>
            </a:extLst>
          </p:cNvPr>
          <p:cNvSpPr>
            <a:spLocks noGrp="1"/>
          </p:cNvSpPr>
          <p:nvPr>
            <p:ph type="title"/>
          </p:nvPr>
        </p:nvSpPr>
        <p:spPr>
          <a:xfrm>
            <a:off x="740090" y="4140983"/>
            <a:ext cx="9360205" cy="2186506"/>
          </a:xfrm>
        </p:spPr>
        <p:txBody>
          <a:bodyPr vert="horz" lIns="91440" tIns="45720" rIns="91440" bIns="45720" rtlCol="0" anchor="b">
            <a:normAutofit/>
          </a:bodyPr>
          <a:lstStyle/>
          <a:p>
            <a:pPr algn="l"/>
            <a:r>
              <a:rPr lang="en-US" sz="2000" dirty="0"/>
              <a:t>Governing Board Members:  Elena Adams, Linda Cartwright, Debbie </a:t>
            </a:r>
            <a:r>
              <a:rPr lang="en-US" sz="2000" dirty="0" err="1"/>
              <a:t>Justeson</a:t>
            </a:r>
            <a:r>
              <a:rPr lang="en-US" sz="2000" dirty="0"/>
              <a:t>, Brad Monroe, Julie Schorr</a:t>
            </a:r>
            <a:br>
              <a:rPr lang="en-US" sz="2000" dirty="0"/>
            </a:br>
            <a:r>
              <a:rPr lang="en-US" sz="2000" dirty="0"/>
              <a:t>Student Members: Benjamin Blevins, Robert McClain </a:t>
            </a:r>
            <a:br>
              <a:rPr lang="en-US" sz="2000" dirty="0"/>
            </a:br>
            <a:r>
              <a:rPr lang="en-US" sz="2000" dirty="0"/>
              <a:t>Chancellor: Lynn </a:t>
            </a:r>
            <a:r>
              <a:rPr lang="en-US" sz="2000" dirty="0" err="1"/>
              <a:t>Ceresino</a:t>
            </a:r>
            <a:r>
              <a:rPr lang="en-US" sz="2000" dirty="0"/>
              <a:t> </a:t>
            </a:r>
            <a:r>
              <a:rPr lang="en-US" sz="2000" dirty="0" err="1"/>
              <a:t>Neault</a:t>
            </a:r>
            <a:r>
              <a:rPr lang="en-US" sz="2000" dirty="0"/>
              <a:t>, Ed.D.</a:t>
            </a:r>
            <a:br>
              <a:rPr lang="en-US" sz="2000" dirty="0"/>
            </a:br>
            <a:r>
              <a:rPr lang="en-US" sz="2000" dirty="0"/>
              <a:t>Grossmont College President: Nabil Abu-</a:t>
            </a:r>
            <a:r>
              <a:rPr lang="en-US" sz="2000" dirty="0" err="1"/>
              <a:t>Ghazaleh</a:t>
            </a:r>
            <a:r>
              <a:rPr lang="en-US" sz="2000" dirty="0"/>
              <a:t>, Ed.D. </a:t>
            </a:r>
            <a:r>
              <a:rPr lang="en-US" sz="2000" i="1" dirty="0"/>
              <a:t>(Note: After Jan. 1,2021, Grossmont College Interim President: Marsha Gable, Ed.D.) </a:t>
            </a:r>
            <a:br>
              <a:rPr lang="en-US" sz="2000" i="1" dirty="0"/>
            </a:br>
            <a:r>
              <a:rPr lang="en-US" sz="2000" dirty="0"/>
              <a:t>Cuyamaca College President: Julianna Barnes, Ed.D.</a:t>
            </a:r>
          </a:p>
        </p:txBody>
      </p:sp>
      <p:pic>
        <p:nvPicPr>
          <p:cNvPr id="14" name="Picture 13" descr="A close up of a sign&#10;&#10;Description automatically generated">
            <a:extLst>
              <a:ext uri="{FF2B5EF4-FFF2-40B4-BE49-F238E27FC236}">
                <a16:creationId xmlns:a16="http://schemas.microsoft.com/office/drawing/2014/main" id="{E3E96D93-9CA5-E348-892D-02E076A793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73937" y="5143501"/>
            <a:ext cx="939800" cy="1143000"/>
          </a:xfrm>
          <a:prstGeom prst="rect">
            <a:avLst/>
          </a:prstGeom>
        </p:spPr>
      </p:pic>
    </p:spTree>
    <p:extLst>
      <p:ext uri="{BB962C8B-B14F-4D97-AF65-F5344CB8AC3E}">
        <p14:creationId xmlns:p14="http://schemas.microsoft.com/office/powerpoint/2010/main" val="45094150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760</TotalTime>
  <Words>1372</Words>
  <Application>Microsoft Macintosh PowerPoint</Application>
  <PresentationFormat>Widescreen</PresentationFormat>
  <Paragraphs>144</Paragraphs>
  <Slides>27</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Calibri</vt:lpstr>
      <vt:lpstr>MS Shell Dlg 2</vt:lpstr>
      <vt:lpstr>Wingdings</vt:lpstr>
      <vt:lpstr>Wingdings 3</vt:lpstr>
      <vt:lpstr>Madison</vt:lpstr>
      <vt:lpstr>VIRTUAL ATHLETICS FORUM ATHLETIC COMPETITION SPRING 2021</vt:lpstr>
      <vt:lpstr>PowerPoint Presentation</vt:lpstr>
      <vt:lpstr>ATHLETICS UPDATES Presented by Nedra Brown Associate Dean of Athletics &amp; Athletic Director</vt:lpstr>
      <vt:lpstr>PowerPoint Presentation</vt:lpstr>
      <vt:lpstr>PowerPoint Presentation</vt:lpstr>
      <vt:lpstr>PowerPoint Presentation</vt:lpstr>
      <vt:lpstr>PowerPoint Presentation</vt:lpstr>
      <vt:lpstr>PowerPoint Presentation</vt:lpstr>
      <vt:lpstr>WHAT IS THE DEAL WITH COVID TESTING?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Preparing for Success  After Grossmont College Presented by Patrick Aure – patrick.aure@gcccd.edu  </vt:lpstr>
      <vt:lpstr>PowerPoint Presentation</vt:lpstr>
      <vt:lpstr>PowerPoint Presentation</vt:lpstr>
      <vt:lpstr>PowerPoint Presentation</vt:lpstr>
      <vt:lpstr>PowerPoint Presentation</vt:lpstr>
      <vt:lpstr>PowerPoint Presentation</vt:lpstr>
      <vt:lpstr>Scholarships Presented by Josceline Torres – josceline.torres@gcccd.edu Scholarship Specialist </vt:lpstr>
      <vt:lpstr>Scholarships Presented by Josceline Torres – josceline.torres@gcccd.edu  </vt:lpstr>
      <vt:lpstr>PowerPoint Presentation</vt:lpstr>
      <vt:lpstr>Governing Board Members:  Elena Adams, Linda Cartwright, Debbie Justeson, Brad Monroe, Julie Schorr Student Members: Benjamin Blevins, Robert McClain  Chancellor: Lynn Ceresino Neault, Ed.D. Grossmont College President: Nabil Abu-Ghazaleh, Ed.D. (Note: After Jan. 1,2021, Grossmont College Interim President: Marsha Gable, Ed.D.)  Cuyamaca College President: Julianna Barnes, Ed.D.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VIRTUAL ATHLETICS FORUM-ATHLETIC COMPETITION SPRING 2021</dc:title>
  <dc:creator>Samantha Seiders</dc:creator>
  <cp:lastModifiedBy>Samantha Seiders</cp:lastModifiedBy>
  <cp:revision>53</cp:revision>
  <dcterms:created xsi:type="dcterms:W3CDTF">2020-12-16T20:05:14Z</dcterms:created>
  <dcterms:modified xsi:type="dcterms:W3CDTF">2020-12-19T17:12:28Z</dcterms:modified>
</cp:coreProperties>
</file>