
<file path=[Content_Types].xml><?xml version="1.0" encoding="utf-8"?>
<Types xmlns="http://schemas.openxmlformats.org/package/2006/content-types">
  <Default Extension="jfif" ContentType="image/jpeg"/>
  <Default Extension="jpeg" ContentType="image/jpeg"/>
  <Default Extension="jpg" ContentType="image/jpeg"/>
  <Default Extension="png" ContentType="image/png"/>
  <Default Extension="rels" ContentType="application/vnd.openxmlformats-package.relationships+xml"/>
  <Default Extension="svg" ContentType="image/svg+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9" r:id="rId1"/>
  </p:sldMasterIdLst>
  <p:notesMasterIdLst>
    <p:notesMasterId r:id="rId30"/>
  </p:notesMasterIdLst>
  <p:sldIdLst>
    <p:sldId id="264" r:id="rId2"/>
    <p:sldId id="301" r:id="rId3"/>
    <p:sldId id="259" r:id="rId4"/>
    <p:sldId id="293" r:id="rId5"/>
    <p:sldId id="284" r:id="rId6"/>
    <p:sldId id="295" r:id="rId7"/>
    <p:sldId id="297" r:id="rId8"/>
    <p:sldId id="298" r:id="rId9"/>
    <p:sldId id="261" r:id="rId10"/>
    <p:sldId id="272" r:id="rId11"/>
    <p:sldId id="291" r:id="rId12"/>
    <p:sldId id="290" r:id="rId13"/>
    <p:sldId id="262" r:id="rId14"/>
    <p:sldId id="286" r:id="rId15"/>
    <p:sldId id="299" r:id="rId16"/>
    <p:sldId id="300" r:id="rId17"/>
    <p:sldId id="263" r:id="rId18"/>
    <p:sldId id="285" r:id="rId19"/>
    <p:sldId id="274" r:id="rId20"/>
    <p:sldId id="275" r:id="rId21"/>
    <p:sldId id="265" r:id="rId22"/>
    <p:sldId id="281" r:id="rId23"/>
    <p:sldId id="287" r:id="rId24"/>
    <p:sldId id="280" r:id="rId25"/>
    <p:sldId id="273" r:id="rId26"/>
    <p:sldId id="267" r:id="rId27"/>
    <p:sldId id="289" r:id="rId28"/>
    <p:sldId id="268" r:id="rId2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716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7282" autoAdjust="0"/>
    <p:restoredTop sz="94660"/>
  </p:normalViewPr>
  <p:slideViewPr>
    <p:cSldViewPr snapToGrid="0">
      <p:cViewPr varScale="1">
        <p:scale>
          <a:sx n="104" d="100"/>
          <a:sy n="104" d="100"/>
        </p:scale>
        <p:origin x="224" y="33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8" Type="http://schemas.openxmlformats.org/officeDocument/2006/relationships/slide" Target="slides/slide7.xml"/></Relationships>
</file>

<file path=ppt/diagrams/_rels/data1.xml.rels><?xml version="1.0" encoding="UTF-8" standalone="yes"?>
<Relationships xmlns="http://schemas.openxmlformats.org/package/2006/relationships"><Relationship Id="rId8" Type="http://schemas.openxmlformats.org/officeDocument/2006/relationships/image" Target="../media/image14.png"/><Relationship Id="rId13" Type="http://schemas.openxmlformats.org/officeDocument/2006/relationships/image" Target="../media/image19.svg"/><Relationship Id="rId3" Type="http://schemas.openxmlformats.org/officeDocument/2006/relationships/image" Target="../media/image9.svg"/><Relationship Id="rId7" Type="http://schemas.openxmlformats.org/officeDocument/2006/relationships/image" Target="../media/image13.svg"/><Relationship Id="rId12" Type="http://schemas.openxmlformats.org/officeDocument/2006/relationships/image" Target="../media/image18.png"/><Relationship Id="rId17" Type="http://schemas.openxmlformats.org/officeDocument/2006/relationships/image" Target="../media/image23.svg"/><Relationship Id="rId2" Type="http://schemas.openxmlformats.org/officeDocument/2006/relationships/image" Target="../media/image8.png"/><Relationship Id="rId16" Type="http://schemas.openxmlformats.org/officeDocument/2006/relationships/image" Target="../media/image22.png"/><Relationship Id="rId1" Type="http://schemas.openxmlformats.org/officeDocument/2006/relationships/hyperlink" Target="mailto:grossmont.transfer@gcccd.edu" TargetMode="External"/><Relationship Id="rId6" Type="http://schemas.openxmlformats.org/officeDocument/2006/relationships/image" Target="../media/image12.png"/><Relationship Id="rId11" Type="http://schemas.openxmlformats.org/officeDocument/2006/relationships/image" Target="../media/image17.svg"/><Relationship Id="rId5" Type="http://schemas.openxmlformats.org/officeDocument/2006/relationships/image" Target="../media/image11.svg"/><Relationship Id="rId15" Type="http://schemas.openxmlformats.org/officeDocument/2006/relationships/image" Target="../media/image21.svg"/><Relationship Id="rId10" Type="http://schemas.openxmlformats.org/officeDocument/2006/relationships/image" Target="../media/image16.png"/><Relationship Id="rId4" Type="http://schemas.openxmlformats.org/officeDocument/2006/relationships/image" Target="../media/image10.png"/><Relationship Id="rId9" Type="http://schemas.openxmlformats.org/officeDocument/2006/relationships/image" Target="../media/image15.svg"/><Relationship Id="rId14" Type="http://schemas.openxmlformats.org/officeDocument/2006/relationships/image" Target="../media/image20.png"/></Relationships>
</file>

<file path=ppt/diagrams/_rels/drawing1.xml.rels><?xml version="1.0" encoding="UTF-8" standalone="yes"?>
<Relationships xmlns="http://schemas.openxmlformats.org/package/2006/relationships"><Relationship Id="rId8" Type="http://schemas.openxmlformats.org/officeDocument/2006/relationships/image" Target="../media/image15.svg"/><Relationship Id="rId13" Type="http://schemas.openxmlformats.org/officeDocument/2006/relationships/image" Target="../media/image20.png"/><Relationship Id="rId3" Type="http://schemas.openxmlformats.org/officeDocument/2006/relationships/image" Target="../media/image10.png"/><Relationship Id="rId7" Type="http://schemas.openxmlformats.org/officeDocument/2006/relationships/image" Target="../media/image14.png"/><Relationship Id="rId12" Type="http://schemas.openxmlformats.org/officeDocument/2006/relationships/image" Target="../media/image19.svg"/><Relationship Id="rId17" Type="http://schemas.openxmlformats.org/officeDocument/2006/relationships/hyperlink" Target="mailto:grossmont.transfer@gcccd.edu" TargetMode="External"/><Relationship Id="rId2" Type="http://schemas.openxmlformats.org/officeDocument/2006/relationships/image" Target="../media/image9.svg"/><Relationship Id="rId16" Type="http://schemas.openxmlformats.org/officeDocument/2006/relationships/image" Target="../media/image23.svg"/><Relationship Id="rId1" Type="http://schemas.openxmlformats.org/officeDocument/2006/relationships/image" Target="../media/image8.png"/><Relationship Id="rId6" Type="http://schemas.openxmlformats.org/officeDocument/2006/relationships/image" Target="../media/image13.svg"/><Relationship Id="rId11" Type="http://schemas.openxmlformats.org/officeDocument/2006/relationships/image" Target="../media/image18.png"/><Relationship Id="rId5" Type="http://schemas.openxmlformats.org/officeDocument/2006/relationships/image" Target="../media/image12.png"/><Relationship Id="rId15" Type="http://schemas.openxmlformats.org/officeDocument/2006/relationships/image" Target="../media/image22.png"/><Relationship Id="rId10" Type="http://schemas.openxmlformats.org/officeDocument/2006/relationships/image" Target="../media/image17.svg"/><Relationship Id="rId4" Type="http://schemas.openxmlformats.org/officeDocument/2006/relationships/image" Target="../media/image11.svg"/><Relationship Id="rId9" Type="http://schemas.openxmlformats.org/officeDocument/2006/relationships/image" Target="../media/image16.png"/><Relationship Id="rId14" Type="http://schemas.openxmlformats.org/officeDocument/2006/relationships/image" Target="../media/image21.svg"/></Relationships>
</file>

<file path=ppt/diagrams/colors1.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816B4DF-5E45-4D00-8AC3-D27E9C21F99C}"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C767F447-CF7A-4D1C-9FD6-F24B0D691BD6}">
      <dgm:prSet/>
      <dgm:spPr/>
      <dgm:t>
        <a:bodyPr/>
        <a:lstStyle/>
        <a:p>
          <a:r>
            <a:rPr lang="en-US"/>
            <a:t>Counseling Center</a:t>
          </a:r>
        </a:p>
      </dgm:t>
    </dgm:pt>
    <dgm:pt modelId="{31BA55A6-E73D-470C-8427-3F88CA11E281}" type="parTrans" cxnId="{0CB91A95-6E73-4B0D-983D-98143690A20E}">
      <dgm:prSet/>
      <dgm:spPr/>
      <dgm:t>
        <a:bodyPr/>
        <a:lstStyle/>
        <a:p>
          <a:endParaRPr lang="en-US"/>
        </a:p>
      </dgm:t>
    </dgm:pt>
    <dgm:pt modelId="{DD757442-999C-4318-B11C-57456587EF65}" type="sibTrans" cxnId="{0CB91A95-6E73-4B0D-983D-98143690A20E}">
      <dgm:prSet/>
      <dgm:spPr/>
      <dgm:t>
        <a:bodyPr/>
        <a:lstStyle/>
        <a:p>
          <a:endParaRPr lang="en-US"/>
        </a:p>
      </dgm:t>
    </dgm:pt>
    <dgm:pt modelId="{1CC3186D-AABC-43A6-8F5D-B8725A8E432C}">
      <dgm:prSet/>
      <dgm:spPr/>
      <dgm:t>
        <a:bodyPr/>
        <a:lstStyle/>
        <a:p>
          <a:r>
            <a:rPr lang="en-US"/>
            <a:t>Counselors are available online to support you during this crisis. Do not hesitate to contact us if you have any questions. </a:t>
          </a:r>
        </a:p>
      </dgm:t>
    </dgm:pt>
    <dgm:pt modelId="{2182FF26-77AD-416B-A8A3-3CBCF966BF3A}" type="parTrans" cxnId="{363A123D-22C9-4616-BCC6-3A6A15BB3915}">
      <dgm:prSet/>
      <dgm:spPr/>
      <dgm:t>
        <a:bodyPr/>
        <a:lstStyle/>
        <a:p>
          <a:endParaRPr lang="en-US"/>
        </a:p>
      </dgm:t>
    </dgm:pt>
    <dgm:pt modelId="{09331061-4FA9-4634-BE28-B477B2CF9C4E}" type="sibTrans" cxnId="{363A123D-22C9-4616-BCC6-3A6A15BB3915}">
      <dgm:prSet/>
      <dgm:spPr/>
      <dgm:t>
        <a:bodyPr/>
        <a:lstStyle/>
        <a:p>
          <a:endParaRPr lang="en-US"/>
        </a:p>
      </dgm:t>
    </dgm:pt>
    <dgm:pt modelId="{820AE368-FC17-49A0-9AE7-E86BE897D630}">
      <dgm:prSet/>
      <dgm:spPr/>
      <dgm:t>
        <a:bodyPr/>
        <a:lstStyle/>
        <a:p>
          <a:r>
            <a:rPr lang="en-US" b="1"/>
            <a:t>We can help you with: </a:t>
          </a:r>
          <a:endParaRPr lang="en-US"/>
        </a:p>
      </dgm:t>
    </dgm:pt>
    <dgm:pt modelId="{94F5B74B-3B11-4D60-A5AF-81F982ABC782}" type="parTrans" cxnId="{8504CB45-8CCB-47EF-941E-8C31E10A0404}">
      <dgm:prSet/>
      <dgm:spPr/>
      <dgm:t>
        <a:bodyPr/>
        <a:lstStyle/>
        <a:p>
          <a:endParaRPr lang="en-US"/>
        </a:p>
      </dgm:t>
    </dgm:pt>
    <dgm:pt modelId="{73023F09-5D40-4594-87E5-9705B0AE71B5}" type="sibTrans" cxnId="{8504CB45-8CCB-47EF-941E-8C31E10A0404}">
      <dgm:prSet/>
      <dgm:spPr/>
      <dgm:t>
        <a:bodyPr/>
        <a:lstStyle/>
        <a:p>
          <a:endParaRPr lang="en-US"/>
        </a:p>
      </dgm:t>
    </dgm:pt>
    <dgm:pt modelId="{ACDFA145-2453-4DF6-8F86-5C7AF12F4174}">
      <dgm:prSet/>
      <dgm:spPr/>
      <dgm:t>
        <a:bodyPr/>
        <a:lstStyle/>
        <a:p>
          <a:r>
            <a:rPr lang="en-US"/>
            <a:t>Academic/Transfer Counseling </a:t>
          </a:r>
        </a:p>
      </dgm:t>
    </dgm:pt>
    <dgm:pt modelId="{13A22C99-6E90-465D-A9A4-81B6E85ABDB7}" type="parTrans" cxnId="{D6612123-F46F-4DA7-9FF6-4238C3FE613C}">
      <dgm:prSet/>
      <dgm:spPr/>
      <dgm:t>
        <a:bodyPr/>
        <a:lstStyle/>
        <a:p>
          <a:endParaRPr lang="en-US"/>
        </a:p>
      </dgm:t>
    </dgm:pt>
    <dgm:pt modelId="{65685759-7E2D-413E-AF05-F0FDB325A67B}" type="sibTrans" cxnId="{D6612123-F46F-4DA7-9FF6-4238C3FE613C}">
      <dgm:prSet/>
      <dgm:spPr/>
      <dgm:t>
        <a:bodyPr/>
        <a:lstStyle/>
        <a:p>
          <a:endParaRPr lang="en-US"/>
        </a:p>
      </dgm:t>
    </dgm:pt>
    <dgm:pt modelId="{81AE31B5-CB42-47A1-8EFB-6A6AADD51382}">
      <dgm:prSet/>
      <dgm:spPr/>
      <dgm:t>
        <a:bodyPr/>
        <a:lstStyle/>
        <a:p>
          <a:r>
            <a:rPr lang="en-US"/>
            <a:t>Career Counseling </a:t>
          </a:r>
        </a:p>
      </dgm:t>
    </dgm:pt>
    <dgm:pt modelId="{CB114C78-EBF3-4606-83F0-28B08BCA790D}" type="parTrans" cxnId="{48203586-6114-42D9-B775-6B899FEEE86D}">
      <dgm:prSet/>
      <dgm:spPr/>
      <dgm:t>
        <a:bodyPr/>
        <a:lstStyle/>
        <a:p>
          <a:endParaRPr lang="en-US"/>
        </a:p>
      </dgm:t>
    </dgm:pt>
    <dgm:pt modelId="{56907D0B-4BBA-4678-A5AE-1E1DF0496B2F}" type="sibTrans" cxnId="{48203586-6114-42D9-B775-6B899FEEE86D}">
      <dgm:prSet/>
      <dgm:spPr/>
      <dgm:t>
        <a:bodyPr/>
        <a:lstStyle/>
        <a:p>
          <a:endParaRPr lang="en-US"/>
        </a:p>
      </dgm:t>
    </dgm:pt>
    <dgm:pt modelId="{0FC9F326-0F47-4825-A3AD-87582C52F45C}">
      <dgm:prSet/>
      <dgm:spPr/>
      <dgm:t>
        <a:bodyPr/>
        <a:lstStyle/>
        <a:p>
          <a:r>
            <a:rPr lang="en-US"/>
            <a:t>Personal/Crisis Counseling </a:t>
          </a:r>
        </a:p>
      </dgm:t>
    </dgm:pt>
    <dgm:pt modelId="{9DAC19C7-36C4-4EA4-835F-3603E6F7B3ED}" type="parTrans" cxnId="{A868F7DE-4B9C-4825-B464-56BF6FBAEA15}">
      <dgm:prSet/>
      <dgm:spPr/>
      <dgm:t>
        <a:bodyPr/>
        <a:lstStyle/>
        <a:p>
          <a:endParaRPr lang="en-US"/>
        </a:p>
      </dgm:t>
    </dgm:pt>
    <dgm:pt modelId="{A7C6FEDA-B825-4417-A489-9212D15564AD}" type="sibTrans" cxnId="{A868F7DE-4B9C-4825-B464-56BF6FBAEA15}">
      <dgm:prSet/>
      <dgm:spPr/>
      <dgm:t>
        <a:bodyPr/>
        <a:lstStyle/>
        <a:p>
          <a:endParaRPr lang="en-US"/>
        </a:p>
      </dgm:t>
    </dgm:pt>
    <dgm:pt modelId="{5832A5E1-34F5-479A-A574-F9BB2461C8C6}">
      <dgm:prSet/>
      <dgm:spPr/>
      <dgm:t>
        <a:bodyPr/>
        <a:lstStyle/>
        <a:p>
          <a:r>
            <a:rPr lang="en-US"/>
            <a:t>International Counseling</a:t>
          </a:r>
        </a:p>
      </dgm:t>
    </dgm:pt>
    <dgm:pt modelId="{5794E884-A793-4FC4-8ACD-4BCC1C4E732A}" type="parTrans" cxnId="{FB2DCADE-F289-4C5F-A8ED-4B8E3C1C2693}">
      <dgm:prSet/>
      <dgm:spPr/>
      <dgm:t>
        <a:bodyPr/>
        <a:lstStyle/>
        <a:p>
          <a:endParaRPr lang="en-US"/>
        </a:p>
      </dgm:t>
    </dgm:pt>
    <dgm:pt modelId="{E547C42B-DD02-4480-A821-211DB960E9DE}" type="sibTrans" cxnId="{FB2DCADE-F289-4C5F-A8ED-4B8E3C1C2693}">
      <dgm:prSet/>
      <dgm:spPr/>
      <dgm:t>
        <a:bodyPr/>
        <a:lstStyle/>
        <a:p>
          <a:endParaRPr lang="en-US"/>
        </a:p>
      </dgm:t>
    </dgm:pt>
    <dgm:pt modelId="{54F52CFF-D0EA-4861-A910-DA14AE58BAC2}">
      <dgm:prSet/>
      <dgm:spPr/>
      <dgm:t>
        <a:bodyPr/>
        <a:lstStyle/>
        <a:p>
          <a:r>
            <a:rPr lang="en-US"/>
            <a:t>If you would like to make an appointment with the </a:t>
          </a:r>
          <a:r>
            <a:rPr lang="en-US" b="1"/>
            <a:t>Transfer Center </a:t>
          </a:r>
          <a:r>
            <a:rPr lang="en-US"/>
            <a:t>please email them directly at </a:t>
          </a:r>
          <a:r>
            <a:rPr lang="en-US" u="sng">
              <a:hlinkClick xmlns:r="http://schemas.openxmlformats.org/officeDocument/2006/relationships" r:id="rId1"/>
            </a:rPr>
            <a:t>grossmont.transfer@gcccd.edu</a:t>
          </a:r>
          <a:r>
            <a:rPr lang="en-US"/>
            <a:t>.</a:t>
          </a:r>
        </a:p>
      </dgm:t>
    </dgm:pt>
    <dgm:pt modelId="{BDF09680-5ED6-44E7-877E-6182D11BE721}" type="parTrans" cxnId="{BFA83F67-6F31-4D15-ADE0-74A79FFDA947}">
      <dgm:prSet/>
      <dgm:spPr/>
      <dgm:t>
        <a:bodyPr/>
        <a:lstStyle/>
        <a:p>
          <a:endParaRPr lang="en-US"/>
        </a:p>
      </dgm:t>
    </dgm:pt>
    <dgm:pt modelId="{6F6A149B-8893-47E3-A019-917F811130B3}" type="sibTrans" cxnId="{BFA83F67-6F31-4D15-ADE0-74A79FFDA947}">
      <dgm:prSet/>
      <dgm:spPr/>
      <dgm:t>
        <a:bodyPr/>
        <a:lstStyle/>
        <a:p>
          <a:endParaRPr lang="en-US"/>
        </a:p>
      </dgm:t>
    </dgm:pt>
    <dgm:pt modelId="{075AB5CB-FFBB-491C-923A-83FFECF28D8C}" type="pres">
      <dgm:prSet presAssocID="{D816B4DF-5E45-4D00-8AC3-D27E9C21F99C}" presName="root" presStyleCnt="0">
        <dgm:presLayoutVars>
          <dgm:dir/>
          <dgm:resizeHandles val="exact"/>
        </dgm:presLayoutVars>
      </dgm:prSet>
      <dgm:spPr/>
    </dgm:pt>
    <dgm:pt modelId="{D8CEA7A1-7C70-4144-85F6-152C73BD69E5}" type="pres">
      <dgm:prSet presAssocID="{C767F447-CF7A-4D1C-9FD6-F24B0D691BD6}" presName="compNode" presStyleCnt="0"/>
      <dgm:spPr/>
    </dgm:pt>
    <dgm:pt modelId="{929D7659-00D9-4C91-893E-498926071F19}" type="pres">
      <dgm:prSet presAssocID="{C767F447-CF7A-4D1C-9FD6-F24B0D691BD6}" presName="bgRect" presStyleLbl="bgShp" presStyleIdx="0" presStyleCnt="8"/>
      <dgm:spPr/>
    </dgm:pt>
    <dgm:pt modelId="{B4CB3E02-E4DC-4B2B-AD8F-3207EF2E65AD}" type="pres">
      <dgm:prSet presAssocID="{C767F447-CF7A-4D1C-9FD6-F24B0D691BD6}" presName="iconRect" presStyleLbl="node1" presStyleIdx="0" presStyleCnt="8"/>
      <dgm:spPr>
        <a:blipFill>
          <a:blip xmlns:r="http://schemas.openxmlformats.org/officeDocument/2006/relationships"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Hospital First Aid"/>
        </a:ext>
      </dgm:extLst>
    </dgm:pt>
    <dgm:pt modelId="{85A888B3-ACB5-4B72-B8AC-755B670D025B}" type="pres">
      <dgm:prSet presAssocID="{C767F447-CF7A-4D1C-9FD6-F24B0D691BD6}" presName="spaceRect" presStyleCnt="0"/>
      <dgm:spPr/>
    </dgm:pt>
    <dgm:pt modelId="{8510153B-8588-448B-BB1E-6606FBDB08A4}" type="pres">
      <dgm:prSet presAssocID="{C767F447-CF7A-4D1C-9FD6-F24B0D691BD6}" presName="parTx" presStyleLbl="revTx" presStyleIdx="0" presStyleCnt="8">
        <dgm:presLayoutVars>
          <dgm:chMax val="0"/>
          <dgm:chPref val="0"/>
        </dgm:presLayoutVars>
      </dgm:prSet>
      <dgm:spPr/>
    </dgm:pt>
    <dgm:pt modelId="{435B797D-DDFE-40FA-8DE4-F25FB7D85A83}" type="pres">
      <dgm:prSet presAssocID="{DD757442-999C-4318-B11C-57456587EF65}" presName="sibTrans" presStyleCnt="0"/>
      <dgm:spPr/>
    </dgm:pt>
    <dgm:pt modelId="{C10833EF-3BE8-46E1-AB8A-B1227029741D}" type="pres">
      <dgm:prSet presAssocID="{1CC3186D-AABC-43A6-8F5D-B8725A8E432C}" presName="compNode" presStyleCnt="0"/>
      <dgm:spPr/>
    </dgm:pt>
    <dgm:pt modelId="{52D05FCE-3A73-4297-A282-D4723B3BDF0D}" type="pres">
      <dgm:prSet presAssocID="{1CC3186D-AABC-43A6-8F5D-B8725A8E432C}" presName="bgRect" presStyleLbl="bgShp" presStyleIdx="1" presStyleCnt="8"/>
      <dgm:spPr/>
    </dgm:pt>
    <dgm:pt modelId="{222F7A17-9A48-4893-9983-C6890FA51B56}" type="pres">
      <dgm:prSet presAssocID="{1CC3186D-AABC-43A6-8F5D-B8725A8E432C}" presName="iconRect" presStyleLbl="node1" presStyleIdx="1" presStyleCnt="8"/>
      <dgm:spPr>
        <a:blipFill>
          <a:blip xmlns:r="http://schemas.openxmlformats.org/officeDocument/2006/relationships"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a:noFill/>
        </a:ln>
      </dgm:spPr>
      <dgm:extLst>
        <a:ext uri="{E40237B7-FDA0-4F09-8148-C483321AD2D9}">
          <dgm14:cNvPr xmlns:dgm14="http://schemas.microsoft.com/office/drawing/2010/diagram" id="0" name="" descr="Dictionary Remove"/>
        </a:ext>
      </dgm:extLst>
    </dgm:pt>
    <dgm:pt modelId="{ABEAF340-3A52-4C76-A6B6-B02D82E89F7E}" type="pres">
      <dgm:prSet presAssocID="{1CC3186D-AABC-43A6-8F5D-B8725A8E432C}" presName="spaceRect" presStyleCnt="0"/>
      <dgm:spPr/>
    </dgm:pt>
    <dgm:pt modelId="{98E34D2F-9ADF-410B-BFC7-6316F098A255}" type="pres">
      <dgm:prSet presAssocID="{1CC3186D-AABC-43A6-8F5D-B8725A8E432C}" presName="parTx" presStyleLbl="revTx" presStyleIdx="1" presStyleCnt="8">
        <dgm:presLayoutVars>
          <dgm:chMax val="0"/>
          <dgm:chPref val="0"/>
        </dgm:presLayoutVars>
      </dgm:prSet>
      <dgm:spPr/>
    </dgm:pt>
    <dgm:pt modelId="{C3661294-FAF5-4771-8B19-A64FF4C737CF}" type="pres">
      <dgm:prSet presAssocID="{09331061-4FA9-4634-BE28-B477B2CF9C4E}" presName="sibTrans" presStyleCnt="0"/>
      <dgm:spPr/>
    </dgm:pt>
    <dgm:pt modelId="{3C278517-E179-4D44-B609-FA6AC6999E00}" type="pres">
      <dgm:prSet presAssocID="{820AE368-FC17-49A0-9AE7-E86BE897D630}" presName="compNode" presStyleCnt="0"/>
      <dgm:spPr/>
    </dgm:pt>
    <dgm:pt modelId="{85F7AAD0-550D-46AC-A39C-6C7228BE6B6B}" type="pres">
      <dgm:prSet presAssocID="{820AE368-FC17-49A0-9AE7-E86BE897D630}" presName="bgRect" presStyleLbl="bgShp" presStyleIdx="2" presStyleCnt="8"/>
      <dgm:spPr/>
    </dgm:pt>
    <dgm:pt modelId="{133C25E4-13E9-42B1-B799-9342136DC94E}" type="pres">
      <dgm:prSet presAssocID="{820AE368-FC17-49A0-9AE7-E86BE897D630}" presName="iconRect" presStyleLbl="node1" presStyleIdx="2" presStyleCnt="8"/>
      <dgm:spPr>
        <a:blipFill>
          <a:blip xmlns:r="http://schemas.openxmlformats.org/officeDocument/2006/relationships"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a:blipFill>
        <a:ln>
          <a:noFill/>
        </a:ln>
      </dgm:spPr>
      <dgm:extLst>
        <a:ext uri="{E40237B7-FDA0-4F09-8148-C483321AD2D9}">
          <dgm14:cNvPr xmlns:dgm14="http://schemas.microsoft.com/office/drawing/2010/diagram" id="0" name="" descr="Help"/>
        </a:ext>
      </dgm:extLst>
    </dgm:pt>
    <dgm:pt modelId="{86349C43-2928-44C1-BB5E-67EA04E9DE8A}" type="pres">
      <dgm:prSet presAssocID="{820AE368-FC17-49A0-9AE7-E86BE897D630}" presName="spaceRect" presStyleCnt="0"/>
      <dgm:spPr/>
    </dgm:pt>
    <dgm:pt modelId="{E6BDC49C-DAC7-4C61-B2C2-F01B9CEBCFEC}" type="pres">
      <dgm:prSet presAssocID="{820AE368-FC17-49A0-9AE7-E86BE897D630}" presName="parTx" presStyleLbl="revTx" presStyleIdx="2" presStyleCnt="8">
        <dgm:presLayoutVars>
          <dgm:chMax val="0"/>
          <dgm:chPref val="0"/>
        </dgm:presLayoutVars>
      </dgm:prSet>
      <dgm:spPr/>
    </dgm:pt>
    <dgm:pt modelId="{56CA386C-9550-4F01-B199-3338FBF6A75C}" type="pres">
      <dgm:prSet presAssocID="{73023F09-5D40-4594-87E5-9705B0AE71B5}" presName="sibTrans" presStyleCnt="0"/>
      <dgm:spPr/>
    </dgm:pt>
    <dgm:pt modelId="{E3A1F0B4-6431-4551-A7E4-4344725DF016}" type="pres">
      <dgm:prSet presAssocID="{ACDFA145-2453-4DF6-8F86-5C7AF12F4174}" presName="compNode" presStyleCnt="0"/>
      <dgm:spPr/>
    </dgm:pt>
    <dgm:pt modelId="{8E182FDB-64A2-4004-BF28-14B4431D241A}" type="pres">
      <dgm:prSet presAssocID="{ACDFA145-2453-4DF6-8F86-5C7AF12F4174}" presName="bgRect" presStyleLbl="bgShp" presStyleIdx="3" presStyleCnt="8"/>
      <dgm:spPr/>
    </dgm:pt>
    <dgm:pt modelId="{5ACCF0BC-9A93-4043-9483-5674BF700344}" type="pres">
      <dgm:prSet presAssocID="{ACDFA145-2453-4DF6-8F86-5C7AF12F4174}" presName="iconRect" presStyleLbl="node1" presStyleIdx="3" presStyleCnt="8"/>
      <dgm:spPr>
        <a:blipFill>
          <a:blip xmlns:r="http://schemas.openxmlformats.org/officeDocument/2006/relationships"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a:blipFill>
        <a:ln>
          <a:noFill/>
        </a:ln>
      </dgm:spPr>
      <dgm:extLst>
        <a:ext uri="{E40237B7-FDA0-4F09-8148-C483321AD2D9}">
          <dgm14:cNvPr xmlns:dgm14="http://schemas.microsoft.com/office/drawing/2010/diagram" id="0" name="" descr="Education"/>
        </a:ext>
      </dgm:extLst>
    </dgm:pt>
    <dgm:pt modelId="{A49F2815-C196-4F27-8829-201D2C8CCDA2}" type="pres">
      <dgm:prSet presAssocID="{ACDFA145-2453-4DF6-8F86-5C7AF12F4174}" presName="spaceRect" presStyleCnt="0"/>
      <dgm:spPr/>
    </dgm:pt>
    <dgm:pt modelId="{04126AD9-0508-4A0C-BA0B-C8C3016C969A}" type="pres">
      <dgm:prSet presAssocID="{ACDFA145-2453-4DF6-8F86-5C7AF12F4174}" presName="parTx" presStyleLbl="revTx" presStyleIdx="3" presStyleCnt="8">
        <dgm:presLayoutVars>
          <dgm:chMax val="0"/>
          <dgm:chPref val="0"/>
        </dgm:presLayoutVars>
      </dgm:prSet>
      <dgm:spPr/>
    </dgm:pt>
    <dgm:pt modelId="{0CE29F96-6306-49FC-A4E4-749460E722EF}" type="pres">
      <dgm:prSet presAssocID="{65685759-7E2D-413E-AF05-F0FDB325A67B}" presName="sibTrans" presStyleCnt="0"/>
      <dgm:spPr/>
    </dgm:pt>
    <dgm:pt modelId="{2642CC49-545A-418D-85F1-46B6B051BD67}" type="pres">
      <dgm:prSet presAssocID="{81AE31B5-CB42-47A1-8EFB-6A6AADD51382}" presName="compNode" presStyleCnt="0"/>
      <dgm:spPr/>
    </dgm:pt>
    <dgm:pt modelId="{227BEC35-4B7A-492B-8A74-12F6D59D66BC}" type="pres">
      <dgm:prSet presAssocID="{81AE31B5-CB42-47A1-8EFB-6A6AADD51382}" presName="bgRect" presStyleLbl="bgShp" presStyleIdx="4" presStyleCnt="8"/>
      <dgm:spPr/>
    </dgm:pt>
    <dgm:pt modelId="{7F472397-AFAE-425B-8762-965528DE9E0E}" type="pres">
      <dgm:prSet presAssocID="{81AE31B5-CB42-47A1-8EFB-6A6AADD51382}" presName="iconRect" presStyleLbl="node1" presStyleIdx="4" presStyleCnt="8"/>
      <dgm:spPr>
        <a:blipFill>
          <a:blip xmlns:r="http://schemas.openxmlformats.org/officeDocument/2006/relationships"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a:blipFill>
        <a:ln>
          <a:noFill/>
        </a:ln>
      </dgm:spPr>
      <dgm:extLst>
        <a:ext uri="{E40237B7-FDA0-4F09-8148-C483321AD2D9}">
          <dgm14:cNvPr xmlns:dgm14="http://schemas.microsoft.com/office/drawing/2010/diagram" id="0" name="" descr="Recruitment Management"/>
        </a:ext>
      </dgm:extLst>
    </dgm:pt>
    <dgm:pt modelId="{856EFF6F-2AD4-4E49-B51D-AE42FCB1A343}" type="pres">
      <dgm:prSet presAssocID="{81AE31B5-CB42-47A1-8EFB-6A6AADD51382}" presName="spaceRect" presStyleCnt="0"/>
      <dgm:spPr/>
    </dgm:pt>
    <dgm:pt modelId="{7CB025E2-A761-41BF-AC18-91468A8ED579}" type="pres">
      <dgm:prSet presAssocID="{81AE31B5-CB42-47A1-8EFB-6A6AADD51382}" presName="parTx" presStyleLbl="revTx" presStyleIdx="4" presStyleCnt="8">
        <dgm:presLayoutVars>
          <dgm:chMax val="0"/>
          <dgm:chPref val="0"/>
        </dgm:presLayoutVars>
      </dgm:prSet>
      <dgm:spPr/>
    </dgm:pt>
    <dgm:pt modelId="{75D3E88C-2F43-41CA-8582-FAF9BE17EB28}" type="pres">
      <dgm:prSet presAssocID="{56907D0B-4BBA-4678-A5AE-1E1DF0496B2F}" presName="sibTrans" presStyleCnt="0"/>
      <dgm:spPr/>
    </dgm:pt>
    <dgm:pt modelId="{F98DCCB5-981C-4C95-AA49-42C975BC24B4}" type="pres">
      <dgm:prSet presAssocID="{0FC9F326-0F47-4825-A3AD-87582C52F45C}" presName="compNode" presStyleCnt="0"/>
      <dgm:spPr/>
    </dgm:pt>
    <dgm:pt modelId="{25120EAC-9062-4CAA-A745-411AFBAF1AA2}" type="pres">
      <dgm:prSet presAssocID="{0FC9F326-0F47-4825-A3AD-87582C52F45C}" presName="bgRect" presStyleLbl="bgShp" presStyleIdx="5" presStyleCnt="8"/>
      <dgm:spPr/>
    </dgm:pt>
    <dgm:pt modelId="{9821B03D-8BEA-4656-997B-D2E6B427776A}" type="pres">
      <dgm:prSet presAssocID="{0FC9F326-0F47-4825-A3AD-87582C52F45C}" presName="iconRect" presStyleLbl="node1" presStyleIdx="5" presStyleCnt="8"/>
      <dgm:spPr>
        <a:blipFill>
          <a:blip xmlns:r="http://schemas.openxmlformats.org/officeDocument/2006/relationships"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a:blipFill>
        <a:ln>
          <a:noFill/>
        </a:ln>
      </dgm:spPr>
      <dgm:extLst>
        <a:ext uri="{E40237B7-FDA0-4F09-8148-C483321AD2D9}">
          <dgm14:cNvPr xmlns:dgm14="http://schemas.microsoft.com/office/drawing/2010/diagram" id="0" name="" descr="Bank"/>
        </a:ext>
      </dgm:extLst>
    </dgm:pt>
    <dgm:pt modelId="{313FD0FE-EA5E-464B-B9C8-1768EDA06AF0}" type="pres">
      <dgm:prSet presAssocID="{0FC9F326-0F47-4825-A3AD-87582C52F45C}" presName="spaceRect" presStyleCnt="0"/>
      <dgm:spPr/>
    </dgm:pt>
    <dgm:pt modelId="{D3C5EA14-41FB-41E2-AE88-A88816573848}" type="pres">
      <dgm:prSet presAssocID="{0FC9F326-0F47-4825-A3AD-87582C52F45C}" presName="parTx" presStyleLbl="revTx" presStyleIdx="5" presStyleCnt="8">
        <dgm:presLayoutVars>
          <dgm:chMax val="0"/>
          <dgm:chPref val="0"/>
        </dgm:presLayoutVars>
      </dgm:prSet>
      <dgm:spPr/>
    </dgm:pt>
    <dgm:pt modelId="{055351E9-5717-40D0-8DC8-99ACAEE906FD}" type="pres">
      <dgm:prSet presAssocID="{A7C6FEDA-B825-4417-A489-9212D15564AD}" presName="sibTrans" presStyleCnt="0"/>
      <dgm:spPr/>
    </dgm:pt>
    <dgm:pt modelId="{E7110D3D-68AF-4DDE-8EB8-50BC8F641331}" type="pres">
      <dgm:prSet presAssocID="{5832A5E1-34F5-479A-A574-F9BB2461C8C6}" presName="compNode" presStyleCnt="0"/>
      <dgm:spPr/>
    </dgm:pt>
    <dgm:pt modelId="{BF8E6002-8FE9-4FB8-A5DF-99B8AC4A7F29}" type="pres">
      <dgm:prSet presAssocID="{5832A5E1-34F5-479A-A574-F9BB2461C8C6}" presName="bgRect" presStyleLbl="bgShp" presStyleIdx="6" presStyleCnt="8"/>
      <dgm:spPr/>
    </dgm:pt>
    <dgm:pt modelId="{A4AE6232-CA81-46D3-9E54-C62548412451}" type="pres">
      <dgm:prSet presAssocID="{5832A5E1-34F5-479A-A574-F9BB2461C8C6}" presName="iconRect" presStyleLbl="node1" presStyleIdx="6" presStyleCnt="8"/>
      <dgm:spPr>
        <a:blipFill>
          <a:blip xmlns:r="http://schemas.openxmlformats.org/officeDocument/2006/relationships"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a:blipFill>
        <a:ln>
          <a:noFill/>
        </a:ln>
      </dgm:spPr>
      <dgm:extLst>
        <a:ext uri="{E40237B7-FDA0-4F09-8148-C483321AD2D9}">
          <dgm14:cNvPr xmlns:dgm14="http://schemas.microsoft.com/office/drawing/2010/diagram" id="0" name="" descr="Laptop Secure"/>
        </a:ext>
      </dgm:extLst>
    </dgm:pt>
    <dgm:pt modelId="{C74E9987-23A5-4BE8-BAA1-9043CE5D81C8}" type="pres">
      <dgm:prSet presAssocID="{5832A5E1-34F5-479A-A574-F9BB2461C8C6}" presName="spaceRect" presStyleCnt="0"/>
      <dgm:spPr/>
    </dgm:pt>
    <dgm:pt modelId="{BBA27C77-4492-4A43-8389-9D3FB134F9F7}" type="pres">
      <dgm:prSet presAssocID="{5832A5E1-34F5-479A-A574-F9BB2461C8C6}" presName="parTx" presStyleLbl="revTx" presStyleIdx="6" presStyleCnt="8">
        <dgm:presLayoutVars>
          <dgm:chMax val="0"/>
          <dgm:chPref val="0"/>
        </dgm:presLayoutVars>
      </dgm:prSet>
      <dgm:spPr/>
    </dgm:pt>
    <dgm:pt modelId="{12EBB3DF-D63E-4456-93E6-A0DF8B5D3D3D}" type="pres">
      <dgm:prSet presAssocID="{E547C42B-DD02-4480-A821-211DB960E9DE}" presName="sibTrans" presStyleCnt="0"/>
      <dgm:spPr/>
    </dgm:pt>
    <dgm:pt modelId="{DE46573B-7255-41C6-BD58-0EAD8B7B57ED}" type="pres">
      <dgm:prSet presAssocID="{54F52CFF-D0EA-4861-A910-DA14AE58BAC2}" presName="compNode" presStyleCnt="0"/>
      <dgm:spPr/>
    </dgm:pt>
    <dgm:pt modelId="{1D1FDB46-32BB-4165-901B-77E731D4F767}" type="pres">
      <dgm:prSet presAssocID="{54F52CFF-D0EA-4861-A910-DA14AE58BAC2}" presName="bgRect" presStyleLbl="bgShp" presStyleIdx="7" presStyleCnt="8"/>
      <dgm:spPr/>
    </dgm:pt>
    <dgm:pt modelId="{9B0FA187-6162-4CBD-AF4A-75331319642F}" type="pres">
      <dgm:prSet presAssocID="{54F52CFF-D0EA-4861-A910-DA14AE58BAC2}" presName="iconRect" presStyleLbl="node1" presStyleIdx="7" presStyleCnt="8"/>
      <dgm:spPr>
        <a:blipFill>
          <a:blip xmlns:r="http://schemas.openxmlformats.org/officeDocument/2006/relationships" r:embed="rId16">
            <a:extLst>
              <a:ext uri="{28A0092B-C50C-407E-A947-70E740481C1C}">
                <a14:useLocalDpi xmlns:a14="http://schemas.microsoft.com/office/drawing/2010/main" val="0"/>
              </a:ext>
              <a:ext uri="{96DAC541-7B7A-43D3-8B79-37D633B846F1}">
                <asvg:svgBlip xmlns:asvg="http://schemas.microsoft.com/office/drawing/2016/SVG/main" r:embed="rId17"/>
              </a:ext>
            </a:extLst>
          </a:blip>
          <a:stretch>
            <a:fillRect/>
          </a:stretch>
        </a:blipFill>
        <a:ln>
          <a:noFill/>
        </a:ln>
      </dgm:spPr>
      <dgm:extLst>
        <a:ext uri="{E40237B7-FDA0-4F09-8148-C483321AD2D9}">
          <dgm14:cNvPr xmlns:dgm14="http://schemas.microsoft.com/office/drawing/2010/diagram" id="0" name="" descr="Mail Reply"/>
        </a:ext>
      </dgm:extLst>
    </dgm:pt>
    <dgm:pt modelId="{00DF05B7-B9E0-4243-BFB0-B1EDE421CB46}" type="pres">
      <dgm:prSet presAssocID="{54F52CFF-D0EA-4861-A910-DA14AE58BAC2}" presName="spaceRect" presStyleCnt="0"/>
      <dgm:spPr/>
    </dgm:pt>
    <dgm:pt modelId="{AFC526CC-D0F5-4016-9AD2-98E9ECD0759D}" type="pres">
      <dgm:prSet presAssocID="{54F52CFF-D0EA-4861-A910-DA14AE58BAC2}" presName="parTx" presStyleLbl="revTx" presStyleIdx="7" presStyleCnt="8">
        <dgm:presLayoutVars>
          <dgm:chMax val="0"/>
          <dgm:chPref val="0"/>
        </dgm:presLayoutVars>
      </dgm:prSet>
      <dgm:spPr/>
    </dgm:pt>
  </dgm:ptLst>
  <dgm:cxnLst>
    <dgm:cxn modelId="{C7962608-A471-4EA0-810C-9DE78D1B20D0}" type="presOf" srcId="{0FC9F326-0F47-4825-A3AD-87582C52F45C}" destId="{D3C5EA14-41FB-41E2-AE88-A88816573848}" srcOrd="0" destOrd="0" presId="urn:microsoft.com/office/officeart/2018/2/layout/IconVerticalSolidList"/>
    <dgm:cxn modelId="{17EDD00F-49F3-4BDD-B8D4-99F397038154}" type="presOf" srcId="{C767F447-CF7A-4D1C-9FD6-F24B0D691BD6}" destId="{8510153B-8588-448B-BB1E-6606FBDB08A4}" srcOrd="0" destOrd="0" presId="urn:microsoft.com/office/officeart/2018/2/layout/IconVerticalSolidList"/>
    <dgm:cxn modelId="{2F753911-791C-44AE-9D20-B6B2F69FBF6E}" type="presOf" srcId="{1CC3186D-AABC-43A6-8F5D-B8725A8E432C}" destId="{98E34D2F-9ADF-410B-BFC7-6316F098A255}" srcOrd="0" destOrd="0" presId="urn:microsoft.com/office/officeart/2018/2/layout/IconVerticalSolidList"/>
    <dgm:cxn modelId="{D6612123-F46F-4DA7-9FF6-4238C3FE613C}" srcId="{D816B4DF-5E45-4D00-8AC3-D27E9C21F99C}" destId="{ACDFA145-2453-4DF6-8F86-5C7AF12F4174}" srcOrd="3" destOrd="0" parTransId="{13A22C99-6E90-465D-A9A4-81B6E85ABDB7}" sibTransId="{65685759-7E2D-413E-AF05-F0FDB325A67B}"/>
    <dgm:cxn modelId="{06905732-1E1B-402F-A444-89B520659DD3}" type="presOf" srcId="{820AE368-FC17-49A0-9AE7-E86BE897D630}" destId="{E6BDC49C-DAC7-4C61-B2C2-F01B9CEBCFEC}" srcOrd="0" destOrd="0" presId="urn:microsoft.com/office/officeart/2018/2/layout/IconVerticalSolidList"/>
    <dgm:cxn modelId="{363A123D-22C9-4616-BCC6-3A6A15BB3915}" srcId="{D816B4DF-5E45-4D00-8AC3-D27E9C21F99C}" destId="{1CC3186D-AABC-43A6-8F5D-B8725A8E432C}" srcOrd="1" destOrd="0" parTransId="{2182FF26-77AD-416B-A8A3-3CBCF966BF3A}" sibTransId="{09331061-4FA9-4634-BE28-B477B2CF9C4E}"/>
    <dgm:cxn modelId="{8504CB45-8CCB-47EF-941E-8C31E10A0404}" srcId="{D816B4DF-5E45-4D00-8AC3-D27E9C21F99C}" destId="{820AE368-FC17-49A0-9AE7-E86BE897D630}" srcOrd="2" destOrd="0" parTransId="{94F5B74B-3B11-4D60-A5AF-81F982ABC782}" sibTransId="{73023F09-5D40-4594-87E5-9705B0AE71B5}"/>
    <dgm:cxn modelId="{B2395E5D-8475-4977-A73F-51843E2C31B3}" type="presOf" srcId="{54F52CFF-D0EA-4861-A910-DA14AE58BAC2}" destId="{AFC526CC-D0F5-4016-9AD2-98E9ECD0759D}" srcOrd="0" destOrd="0" presId="urn:microsoft.com/office/officeart/2018/2/layout/IconVerticalSolidList"/>
    <dgm:cxn modelId="{BFA83F67-6F31-4D15-ADE0-74A79FFDA947}" srcId="{D816B4DF-5E45-4D00-8AC3-D27E9C21F99C}" destId="{54F52CFF-D0EA-4861-A910-DA14AE58BAC2}" srcOrd="7" destOrd="0" parTransId="{BDF09680-5ED6-44E7-877E-6182D11BE721}" sibTransId="{6F6A149B-8893-47E3-A019-917F811130B3}"/>
    <dgm:cxn modelId="{88DD9271-E7A8-47F7-8070-877543F1DB2F}" type="presOf" srcId="{5832A5E1-34F5-479A-A574-F9BB2461C8C6}" destId="{BBA27C77-4492-4A43-8389-9D3FB134F9F7}" srcOrd="0" destOrd="0" presId="urn:microsoft.com/office/officeart/2018/2/layout/IconVerticalSolidList"/>
    <dgm:cxn modelId="{AF3F9483-529F-41D7-A09C-71E2305E682B}" type="presOf" srcId="{81AE31B5-CB42-47A1-8EFB-6A6AADD51382}" destId="{7CB025E2-A761-41BF-AC18-91468A8ED579}" srcOrd="0" destOrd="0" presId="urn:microsoft.com/office/officeart/2018/2/layout/IconVerticalSolidList"/>
    <dgm:cxn modelId="{48203586-6114-42D9-B775-6B899FEEE86D}" srcId="{D816B4DF-5E45-4D00-8AC3-D27E9C21F99C}" destId="{81AE31B5-CB42-47A1-8EFB-6A6AADD51382}" srcOrd="4" destOrd="0" parTransId="{CB114C78-EBF3-4606-83F0-28B08BCA790D}" sibTransId="{56907D0B-4BBA-4678-A5AE-1E1DF0496B2F}"/>
    <dgm:cxn modelId="{998FE793-B29E-42D2-B9F6-F3601A67032F}" type="presOf" srcId="{ACDFA145-2453-4DF6-8F86-5C7AF12F4174}" destId="{04126AD9-0508-4A0C-BA0B-C8C3016C969A}" srcOrd="0" destOrd="0" presId="urn:microsoft.com/office/officeart/2018/2/layout/IconVerticalSolidList"/>
    <dgm:cxn modelId="{0CB91A95-6E73-4B0D-983D-98143690A20E}" srcId="{D816B4DF-5E45-4D00-8AC3-D27E9C21F99C}" destId="{C767F447-CF7A-4D1C-9FD6-F24B0D691BD6}" srcOrd="0" destOrd="0" parTransId="{31BA55A6-E73D-470C-8427-3F88CA11E281}" sibTransId="{DD757442-999C-4318-B11C-57456587EF65}"/>
    <dgm:cxn modelId="{B972D997-93F4-41F3-BFDB-4CB52C4E93B0}" type="presOf" srcId="{D816B4DF-5E45-4D00-8AC3-D27E9C21F99C}" destId="{075AB5CB-FFBB-491C-923A-83FFECF28D8C}" srcOrd="0" destOrd="0" presId="urn:microsoft.com/office/officeart/2018/2/layout/IconVerticalSolidList"/>
    <dgm:cxn modelId="{FB2DCADE-F289-4C5F-A8ED-4B8E3C1C2693}" srcId="{D816B4DF-5E45-4D00-8AC3-D27E9C21F99C}" destId="{5832A5E1-34F5-479A-A574-F9BB2461C8C6}" srcOrd="6" destOrd="0" parTransId="{5794E884-A793-4FC4-8ACD-4BCC1C4E732A}" sibTransId="{E547C42B-DD02-4480-A821-211DB960E9DE}"/>
    <dgm:cxn modelId="{A868F7DE-4B9C-4825-B464-56BF6FBAEA15}" srcId="{D816B4DF-5E45-4D00-8AC3-D27E9C21F99C}" destId="{0FC9F326-0F47-4825-A3AD-87582C52F45C}" srcOrd="5" destOrd="0" parTransId="{9DAC19C7-36C4-4EA4-835F-3603E6F7B3ED}" sibTransId="{A7C6FEDA-B825-4417-A489-9212D15564AD}"/>
    <dgm:cxn modelId="{5392E0CF-D361-4024-8FC1-A1A64F9FF469}" type="presParOf" srcId="{075AB5CB-FFBB-491C-923A-83FFECF28D8C}" destId="{D8CEA7A1-7C70-4144-85F6-152C73BD69E5}" srcOrd="0" destOrd="0" presId="urn:microsoft.com/office/officeart/2018/2/layout/IconVerticalSolidList"/>
    <dgm:cxn modelId="{AD9405E0-4F73-40DF-B1E9-8BE5CF20EAA9}" type="presParOf" srcId="{D8CEA7A1-7C70-4144-85F6-152C73BD69E5}" destId="{929D7659-00D9-4C91-893E-498926071F19}" srcOrd="0" destOrd="0" presId="urn:microsoft.com/office/officeart/2018/2/layout/IconVerticalSolidList"/>
    <dgm:cxn modelId="{FFC2645A-8825-4067-9957-2664AD90D4F3}" type="presParOf" srcId="{D8CEA7A1-7C70-4144-85F6-152C73BD69E5}" destId="{B4CB3E02-E4DC-4B2B-AD8F-3207EF2E65AD}" srcOrd="1" destOrd="0" presId="urn:microsoft.com/office/officeart/2018/2/layout/IconVerticalSolidList"/>
    <dgm:cxn modelId="{8D8918F6-8F21-42C5-AE35-B43AA2CA707B}" type="presParOf" srcId="{D8CEA7A1-7C70-4144-85F6-152C73BD69E5}" destId="{85A888B3-ACB5-4B72-B8AC-755B670D025B}" srcOrd="2" destOrd="0" presId="urn:microsoft.com/office/officeart/2018/2/layout/IconVerticalSolidList"/>
    <dgm:cxn modelId="{B88AAB58-5B41-4EFA-8F73-2E8A449499B0}" type="presParOf" srcId="{D8CEA7A1-7C70-4144-85F6-152C73BD69E5}" destId="{8510153B-8588-448B-BB1E-6606FBDB08A4}" srcOrd="3" destOrd="0" presId="urn:microsoft.com/office/officeart/2018/2/layout/IconVerticalSolidList"/>
    <dgm:cxn modelId="{B6C63B46-2980-4CE0-B1F6-A67307AAFA5E}" type="presParOf" srcId="{075AB5CB-FFBB-491C-923A-83FFECF28D8C}" destId="{435B797D-DDFE-40FA-8DE4-F25FB7D85A83}" srcOrd="1" destOrd="0" presId="urn:microsoft.com/office/officeart/2018/2/layout/IconVerticalSolidList"/>
    <dgm:cxn modelId="{71F9C19B-0EAE-49F2-97CB-FBBDB42101EC}" type="presParOf" srcId="{075AB5CB-FFBB-491C-923A-83FFECF28D8C}" destId="{C10833EF-3BE8-46E1-AB8A-B1227029741D}" srcOrd="2" destOrd="0" presId="urn:microsoft.com/office/officeart/2018/2/layout/IconVerticalSolidList"/>
    <dgm:cxn modelId="{6A5C6B89-0FBC-4F0F-BD1A-0C68C66C50E3}" type="presParOf" srcId="{C10833EF-3BE8-46E1-AB8A-B1227029741D}" destId="{52D05FCE-3A73-4297-A282-D4723B3BDF0D}" srcOrd="0" destOrd="0" presId="urn:microsoft.com/office/officeart/2018/2/layout/IconVerticalSolidList"/>
    <dgm:cxn modelId="{EF700872-3BE3-4076-BF28-58B8C8966F7D}" type="presParOf" srcId="{C10833EF-3BE8-46E1-AB8A-B1227029741D}" destId="{222F7A17-9A48-4893-9983-C6890FA51B56}" srcOrd="1" destOrd="0" presId="urn:microsoft.com/office/officeart/2018/2/layout/IconVerticalSolidList"/>
    <dgm:cxn modelId="{BB76BB68-0FCB-47FF-9BAD-95A9C79E3B7E}" type="presParOf" srcId="{C10833EF-3BE8-46E1-AB8A-B1227029741D}" destId="{ABEAF340-3A52-4C76-A6B6-B02D82E89F7E}" srcOrd="2" destOrd="0" presId="urn:microsoft.com/office/officeart/2018/2/layout/IconVerticalSolidList"/>
    <dgm:cxn modelId="{D9779569-A518-4EA9-AE1B-11B91E71D857}" type="presParOf" srcId="{C10833EF-3BE8-46E1-AB8A-B1227029741D}" destId="{98E34D2F-9ADF-410B-BFC7-6316F098A255}" srcOrd="3" destOrd="0" presId="urn:microsoft.com/office/officeart/2018/2/layout/IconVerticalSolidList"/>
    <dgm:cxn modelId="{39941FB3-EBB4-4C06-AC5B-031A5BF55CBF}" type="presParOf" srcId="{075AB5CB-FFBB-491C-923A-83FFECF28D8C}" destId="{C3661294-FAF5-4771-8B19-A64FF4C737CF}" srcOrd="3" destOrd="0" presId="urn:microsoft.com/office/officeart/2018/2/layout/IconVerticalSolidList"/>
    <dgm:cxn modelId="{7825DAE8-9FCB-4200-B20E-877FC024AFE3}" type="presParOf" srcId="{075AB5CB-FFBB-491C-923A-83FFECF28D8C}" destId="{3C278517-E179-4D44-B609-FA6AC6999E00}" srcOrd="4" destOrd="0" presId="urn:microsoft.com/office/officeart/2018/2/layout/IconVerticalSolidList"/>
    <dgm:cxn modelId="{D4405502-D71C-4471-B3A0-EA2EE6AFA7A0}" type="presParOf" srcId="{3C278517-E179-4D44-B609-FA6AC6999E00}" destId="{85F7AAD0-550D-46AC-A39C-6C7228BE6B6B}" srcOrd="0" destOrd="0" presId="urn:microsoft.com/office/officeart/2018/2/layout/IconVerticalSolidList"/>
    <dgm:cxn modelId="{63697944-07C5-412B-B77D-230EA45F545B}" type="presParOf" srcId="{3C278517-E179-4D44-B609-FA6AC6999E00}" destId="{133C25E4-13E9-42B1-B799-9342136DC94E}" srcOrd="1" destOrd="0" presId="urn:microsoft.com/office/officeart/2018/2/layout/IconVerticalSolidList"/>
    <dgm:cxn modelId="{2C51E668-FA30-4C71-8758-6042BA041880}" type="presParOf" srcId="{3C278517-E179-4D44-B609-FA6AC6999E00}" destId="{86349C43-2928-44C1-BB5E-67EA04E9DE8A}" srcOrd="2" destOrd="0" presId="urn:microsoft.com/office/officeart/2018/2/layout/IconVerticalSolidList"/>
    <dgm:cxn modelId="{9867A8FA-81BC-492E-A836-FC4DF26F234F}" type="presParOf" srcId="{3C278517-E179-4D44-B609-FA6AC6999E00}" destId="{E6BDC49C-DAC7-4C61-B2C2-F01B9CEBCFEC}" srcOrd="3" destOrd="0" presId="urn:microsoft.com/office/officeart/2018/2/layout/IconVerticalSolidList"/>
    <dgm:cxn modelId="{97882501-E14D-459B-9CF8-E86D4254BDEC}" type="presParOf" srcId="{075AB5CB-FFBB-491C-923A-83FFECF28D8C}" destId="{56CA386C-9550-4F01-B199-3338FBF6A75C}" srcOrd="5" destOrd="0" presId="urn:microsoft.com/office/officeart/2018/2/layout/IconVerticalSolidList"/>
    <dgm:cxn modelId="{DC3AEED5-BF28-4076-963B-923DB227FA19}" type="presParOf" srcId="{075AB5CB-FFBB-491C-923A-83FFECF28D8C}" destId="{E3A1F0B4-6431-4551-A7E4-4344725DF016}" srcOrd="6" destOrd="0" presId="urn:microsoft.com/office/officeart/2018/2/layout/IconVerticalSolidList"/>
    <dgm:cxn modelId="{11A8AAF8-D783-4C63-8E13-4F603242DC6D}" type="presParOf" srcId="{E3A1F0B4-6431-4551-A7E4-4344725DF016}" destId="{8E182FDB-64A2-4004-BF28-14B4431D241A}" srcOrd="0" destOrd="0" presId="urn:microsoft.com/office/officeart/2018/2/layout/IconVerticalSolidList"/>
    <dgm:cxn modelId="{F499C980-1F99-4322-8879-0E0B20E29503}" type="presParOf" srcId="{E3A1F0B4-6431-4551-A7E4-4344725DF016}" destId="{5ACCF0BC-9A93-4043-9483-5674BF700344}" srcOrd="1" destOrd="0" presId="urn:microsoft.com/office/officeart/2018/2/layout/IconVerticalSolidList"/>
    <dgm:cxn modelId="{5AD793FC-FA99-45DF-940D-56BE33EFB4EB}" type="presParOf" srcId="{E3A1F0B4-6431-4551-A7E4-4344725DF016}" destId="{A49F2815-C196-4F27-8829-201D2C8CCDA2}" srcOrd="2" destOrd="0" presId="urn:microsoft.com/office/officeart/2018/2/layout/IconVerticalSolidList"/>
    <dgm:cxn modelId="{7FA0C629-2639-43B5-B88D-E9307EA5AAA4}" type="presParOf" srcId="{E3A1F0B4-6431-4551-A7E4-4344725DF016}" destId="{04126AD9-0508-4A0C-BA0B-C8C3016C969A}" srcOrd="3" destOrd="0" presId="urn:microsoft.com/office/officeart/2018/2/layout/IconVerticalSolidList"/>
    <dgm:cxn modelId="{3EBEFCB1-578B-4508-9F9F-29EAFCEECD9C}" type="presParOf" srcId="{075AB5CB-FFBB-491C-923A-83FFECF28D8C}" destId="{0CE29F96-6306-49FC-A4E4-749460E722EF}" srcOrd="7" destOrd="0" presId="urn:microsoft.com/office/officeart/2018/2/layout/IconVerticalSolidList"/>
    <dgm:cxn modelId="{7CFF0D76-AA25-4B5B-8866-EEE21AAA1528}" type="presParOf" srcId="{075AB5CB-FFBB-491C-923A-83FFECF28D8C}" destId="{2642CC49-545A-418D-85F1-46B6B051BD67}" srcOrd="8" destOrd="0" presId="urn:microsoft.com/office/officeart/2018/2/layout/IconVerticalSolidList"/>
    <dgm:cxn modelId="{117904BD-86A9-49F7-9AF2-F9D242255A97}" type="presParOf" srcId="{2642CC49-545A-418D-85F1-46B6B051BD67}" destId="{227BEC35-4B7A-492B-8A74-12F6D59D66BC}" srcOrd="0" destOrd="0" presId="urn:microsoft.com/office/officeart/2018/2/layout/IconVerticalSolidList"/>
    <dgm:cxn modelId="{39C8F5B3-BB62-48A7-B765-5E9691CCFA61}" type="presParOf" srcId="{2642CC49-545A-418D-85F1-46B6B051BD67}" destId="{7F472397-AFAE-425B-8762-965528DE9E0E}" srcOrd="1" destOrd="0" presId="urn:microsoft.com/office/officeart/2018/2/layout/IconVerticalSolidList"/>
    <dgm:cxn modelId="{3A569F48-2470-4517-A083-F0B727AF1214}" type="presParOf" srcId="{2642CC49-545A-418D-85F1-46B6B051BD67}" destId="{856EFF6F-2AD4-4E49-B51D-AE42FCB1A343}" srcOrd="2" destOrd="0" presId="urn:microsoft.com/office/officeart/2018/2/layout/IconVerticalSolidList"/>
    <dgm:cxn modelId="{6F188749-EB59-4DAB-A3C8-F18A490C2E6E}" type="presParOf" srcId="{2642CC49-545A-418D-85F1-46B6B051BD67}" destId="{7CB025E2-A761-41BF-AC18-91468A8ED579}" srcOrd="3" destOrd="0" presId="urn:microsoft.com/office/officeart/2018/2/layout/IconVerticalSolidList"/>
    <dgm:cxn modelId="{0651A1AE-D09E-4478-B6E3-40633176105C}" type="presParOf" srcId="{075AB5CB-FFBB-491C-923A-83FFECF28D8C}" destId="{75D3E88C-2F43-41CA-8582-FAF9BE17EB28}" srcOrd="9" destOrd="0" presId="urn:microsoft.com/office/officeart/2018/2/layout/IconVerticalSolidList"/>
    <dgm:cxn modelId="{61ACF704-D5FC-4A0B-ABE6-C2A7A81FBDB4}" type="presParOf" srcId="{075AB5CB-FFBB-491C-923A-83FFECF28D8C}" destId="{F98DCCB5-981C-4C95-AA49-42C975BC24B4}" srcOrd="10" destOrd="0" presId="urn:microsoft.com/office/officeart/2018/2/layout/IconVerticalSolidList"/>
    <dgm:cxn modelId="{D9E86CA3-445C-4DA6-BB67-BF6530D14410}" type="presParOf" srcId="{F98DCCB5-981C-4C95-AA49-42C975BC24B4}" destId="{25120EAC-9062-4CAA-A745-411AFBAF1AA2}" srcOrd="0" destOrd="0" presId="urn:microsoft.com/office/officeart/2018/2/layout/IconVerticalSolidList"/>
    <dgm:cxn modelId="{363FEA24-D089-40AB-9069-BBBA3C2602E1}" type="presParOf" srcId="{F98DCCB5-981C-4C95-AA49-42C975BC24B4}" destId="{9821B03D-8BEA-4656-997B-D2E6B427776A}" srcOrd="1" destOrd="0" presId="urn:microsoft.com/office/officeart/2018/2/layout/IconVerticalSolidList"/>
    <dgm:cxn modelId="{6586582F-FB7E-4B74-9D6C-6F43AB0BFAF2}" type="presParOf" srcId="{F98DCCB5-981C-4C95-AA49-42C975BC24B4}" destId="{313FD0FE-EA5E-464B-B9C8-1768EDA06AF0}" srcOrd="2" destOrd="0" presId="urn:microsoft.com/office/officeart/2018/2/layout/IconVerticalSolidList"/>
    <dgm:cxn modelId="{6C36B43B-F9B5-411C-99AC-BA75F7CE1E9D}" type="presParOf" srcId="{F98DCCB5-981C-4C95-AA49-42C975BC24B4}" destId="{D3C5EA14-41FB-41E2-AE88-A88816573848}" srcOrd="3" destOrd="0" presId="urn:microsoft.com/office/officeart/2018/2/layout/IconVerticalSolidList"/>
    <dgm:cxn modelId="{73CC8D76-5388-42DF-905D-7AD64BA77F22}" type="presParOf" srcId="{075AB5CB-FFBB-491C-923A-83FFECF28D8C}" destId="{055351E9-5717-40D0-8DC8-99ACAEE906FD}" srcOrd="11" destOrd="0" presId="urn:microsoft.com/office/officeart/2018/2/layout/IconVerticalSolidList"/>
    <dgm:cxn modelId="{0F32DD8C-65D9-4188-B6AC-21B289084E40}" type="presParOf" srcId="{075AB5CB-FFBB-491C-923A-83FFECF28D8C}" destId="{E7110D3D-68AF-4DDE-8EB8-50BC8F641331}" srcOrd="12" destOrd="0" presId="urn:microsoft.com/office/officeart/2018/2/layout/IconVerticalSolidList"/>
    <dgm:cxn modelId="{37FCDFA0-3B53-4A07-BBC2-1A417B6C2476}" type="presParOf" srcId="{E7110D3D-68AF-4DDE-8EB8-50BC8F641331}" destId="{BF8E6002-8FE9-4FB8-A5DF-99B8AC4A7F29}" srcOrd="0" destOrd="0" presId="urn:microsoft.com/office/officeart/2018/2/layout/IconVerticalSolidList"/>
    <dgm:cxn modelId="{BF9F667F-035F-4A9B-94E3-76A03C49F36C}" type="presParOf" srcId="{E7110D3D-68AF-4DDE-8EB8-50BC8F641331}" destId="{A4AE6232-CA81-46D3-9E54-C62548412451}" srcOrd="1" destOrd="0" presId="urn:microsoft.com/office/officeart/2018/2/layout/IconVerticalSolidList"/>
    <dgm:cxn modelId="{836AB2ED-7E2E-4ECA-872C-D64449E1E6CC}" type="presParOf" srcId="{E7110D3D-68AF-4DDE-8EB8-50BC8F641331}" destId="{C74E9987-23A5-4BE8-BAA1-9043CE5D81C8}" srcOrd="2" destOrd="0" presId="urn:microsoft.com/office/officeart/2018/2/layout/IconVerticalSolidList"/>
    <dgm:cxn modelId="{D0FAF7A1-47CE-4BBE-8220-775208DD7187}" type="presParOf" srcId="{E7110D3D-68AF-4DDE-8EB8-50BC8F641331}" destId="{BBA27C77-4492-4A43-8389-9D3FB134F9F7}" srcOrd="3" destOrd="0" presId="urn:microsoft.com/office/officeart/2018/2/layout/IconVerticalSolidList"/>
    <dgm:cxn modelId="{2C913959-F3F1-45CD-9063-E4D4F9A7DC19}" type="presParOf" srcId="{075AB5CB-FFBB-491C-923A-83FFECF28D8C}" destId="{12EBB3DF-D63E-4456-93E6-A0DF8B5D3D3D}" srcOrd="13" destOrd="0" presId="urn:microsoft.com/office/officeart/2018/2/layout/IconVerticalSolidList"/>
    <dgm:cxn modelId="{DBE919A8-92B4-47BA-BFE1-6B8E051B5251}" type="presParOf" srcId="{075AB5CB-FFBB-491C-923A-83FFECF28D8C}" destId="{DE46573B-7255-41C6-BD58-0EAD8B7B57ED}" srcOrd="14" destOrd="0" presId="urn:microsoft.com/office/officeart/2018/2/layout/IconVerticalSolidList"/>
    <dgm:cxn modelId="{95F3071B-9A15-4B27-97CB-10D55B0E2FB4}" type="presParOf" srcId="{DE46573B-7255-41C6-BD58-0EAD8B7B57ED}" destId="{1D1FDB46-32BB-4165-901B-77E731D4F767}" srcOrd="0" destOrd="0" presId="urn:microsoft.com/office/officeart/2018/2/layout/IconVerticalSolidList"/>
    <dgm:cxn modelId="{04BB33E5-FE71-47E8-B989-20F1651F2F45}" type="presParOf" srcId="{DE46573B-7255-41C6-BD58-0EAD8B7B57ED}" destId="{9B0FA187-6162-4CBD-AF4A-75331319642F}" srcOrd="1" destOrd="0" presId="urn:microsoft.com/office/officeart/2018/2/layout/IconVerticalSolidList"/>
    <dgm:cxn modelId="{E56266ED-9FB8-4698-960B-D7B60FFC64A4}" type="presParOf" srcId="{DE46573B-7255-41C6-BD58-0EAD8B7B57ED}" destId="{00DF05B7-B9E0-4243-BFB0-B1EDE421CB46}" srcOrd="2" destOrd="0" presId="urn:microsoft.com/office/officeart/2018/2/layout/IconVerticalSolidList"/>
    <dgm:cxn modelId="{98FB58D9-2541-4D0C-B040-DE4099141E9F}" type="presParOf" srcId="{DE46573B-7255-41C6-BD58-0EAD8B7B57ED}" destId="{AFC526CC-D0F5-4016-9AD2-98E9ECD0759D}" srcOrd="3" destOrd="0" presId="urn:microsoft.com/office/officeart/2018/2/layout/IconVerticalSolidLis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29D7659-00D9-4C91-893E-498926071F19}">
      <dsp:nvSpPr>
        <dsp:cNvPr id="0" name=""/>
        <dsp:cNvSpPr/>
      </dsp:nvSpPr>
      <dsp:spPr>
        <a:xfrm>
          <a:off x="0" y="3245"/>
          <a:ext cx="5889686" cy="415159"/>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4CB3E02-E4DC-4B2B-AD8F-3207EF2E65AD}">
      <dsp:nvSpPr>
        <dsp:cNvPr id="0" name=""/>
        <dsp:cNvSpPr/>
      </dsp:nvSpPr>
      <dsp:spPr>
        <a:xfrm>
          <a:off x="125585" y="96656"/>
          <a:ext cx="228561" cy="228337"/>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8510153B-8588-448B-BB1E-6606FBDB08A4}">
      <dsp:nvSpPr>
        <dsp:cNvPr id="0" name=""/>
        <dsp:cNvSpPr/>
      </dsp:nvSpPr>
      <dsp:spPr>
        <a:xfrm>
          <a:off x="479732" y="3245"/>
          <a:ext cx="5338282" cy="5448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668" tIns="57668" rIns="57668" bIns="57668" numCol="1" spcCol="1270" anchor="ctr" anchorCtr="0">
          <a:noAutofit/>
        </a:bodyPr>
        <a:lstStyle/>
        <a:p>
          <a:pPr marL="0" lvl="0" indent="0" algn="l" defTabSz="622300">
            <a:lnSpc>
              <a:spcPct val="90000"/>
            </a:lnSpc>
            <a:spcBef>
              <a:spcPct val="0"/>
            </a:spcBef>
            <a:spcAft>
              <a:spcPct val="35000"/>
            </a:spcAft>
            <a:buNone/>
          </a:pPr>
          <a:r>
            <a:rPr lang="en-US" sz="1400" kern="1200"/>
            <a:t>Counseling Center</a:t>
          </a:r>
        </a:p>
      </dsp:txBody>
      <dsp:txXfrm>
        <a:off x="479732" y="3245"/>
        <a:ext cx="5338282" cy="544897"/>
      </dsp:txXfrm>
    </dsp:sp>
    <dsp:sp modelId="{52D05FCE-3A73-4297-A282-D4723B3BDF0D}">
      <dsp:nvSpPr>
        <dsp:cNvPr id="0" name=""/>
        <dsp:cNvSpPr/>
      </dsp:nvSpPr>
      <dsp:spPr>
        <a:xfrm>
          <a:off x="0" y="684367"/>
          <a:ext cx="5889686" cy="415159"/>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22F7A17-9A48-4893-9983-C6890FA51B56}">
      <dsp:nvSpPr>
        <dsp:cNvPr id="0" name=""/>
        <dsp:cNvSpPr/>
      </dsp:nvSpPr>
      <dsp:spPr>
        <a:xfrm>
          <a:off x="125585" y="777778"/>
          <a:ext cx="228561" cy="228337"/>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98E34D2F-9ADF-410B-BFC7-6316F098A255}">
      <dsp:nvSpPr>
        <dsp:cNvPr id="0" name=""/>
        <dsp:cNvSpPr/>
      </dsp:nvSpPr>
      <dsp:spPr>
        <a:xfrm>
          <a:off x="479732" y="684367"/>
          <a:ext cx="5338282" cy="5448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668" tIns="57668" rIns="57668" bIns="57668" numCol="1" spcCol="1270" anchor="ctr" anchorCtr="0">
          <a:noAutofit/>
        </a:bodyPr>
        <a:lstStyle/>
        <a:p>
          <a:pPr marL="0" lvl="0" indent="0" algn="l" defTabSz="622300">
            <a:lnSpc>
              <a:spcPct val="90000"/>
            </a:lnSpc>
            <a:spcBef>
              <a:spcPct val="0"/>
            </a:spcBef>
            <a:spcAft>
              <a:spcPct val="35000"/>
            </a:spcAft>
            <a:buNone/>
          </a:pPr>
          <a:r>
            <a:rPr lang="en-US" sz="1400" kern="1200"/>
            <a:t>Counselors are available online to support you during this crisis. Do not hesitate to contact us if you have any questions. </a:t>
          </a:r>
        </a:p>
      </dsp:txBody>
      <dsp:txXfrm>
        <a:off x="479732" y="684367"/>
        <a:ext cx="5338282" cy="544897"/>
      </dsp:txXfrm>
    </dsp:sp>
    <dsp:sp modelId="{85F7AAD0-550D-46AC-A39C-6C7228BE6B6B}">
      <dsp:nvSpPr>
        <dsp:cNvPr id="0" name=""/>
        <dsp:cNvSpPr/>
      </dsp:nvSpPr>
      <dsp:spPr>
        <a:xfrm>
          <a:off x="0" y="1365489"/>
          <a:ext cx="5889686" cy="415159"/>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33C25E4-13E9-42B1-B799-9342136DC94E}">
      <dsp:nvSpPr>
        <dsp:cNvPr id="0" name=""/>
        <dsp:cNvSpPr/>
      </dsp:nvSpPr>
      <dsp:spPr>
        <a:xfrm>
          <a:off x="125585" y="1458900"/>
          <a:ext cx="228561" cy="228337"/>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E6BDC49C-DAC7-4C61-B2C2-F01B9CEBCFEC}">
      <dsp:nvSpPr>
        <dsp:cNvPr id="0" name=""/>
        <dsp:cNvSpPr/>
      </dsp:nvSpPr>
      <dsp:spPr>
        <a:xfrm>
          <a:off x="479732" y="1365489"/>
          <a:ext cx="5338282" cy="5448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668" tIns="57668" rIns="57668" bIns="57668" numCol="1" spcCol="1270" anchor="ctr" anchorCtr="0">
          <a:noAutofit/>
        </a:bodyPr>
        <a:lstStyle/>
        <a:p>
          <a:pPr marL="0" lvl="0" indent="0" algn="l" defTabSz="622300">
            <a:lnSpc>
              <a:spcPct val="90000"/>
            </a:lnSpc>
            <a:spcBef>
              <a:spcPct val="0"/>
            </a:spcBef>
            <a:spcAft>
              <a:spcPct val="35000"/>
            </a:spcAft>
            <a:buNone/>
          </a:pPr>
          <a:r>
            <a:rPr lang="en-US" sz="1400" b="1" kern="1200"/>
            <a:t>We can help you with: </a:t>
          </a:r>
          <a:endParaRPr lang="en-US" sz="1400" kern="1200"/>
        </a:p>
      </dsp:txBody>
      <dsp:txXfrm>
        <a:off x="479732" y="1365489"/>
        <a:ext cx="5338282" cy="544897"/>
      </dsp:txXfrm>
    </dsp:sp>
    <dsp:sp modelId="{8E182FDB-64A2-4004-BF28-14B4431D241A}">
      <dsp:nvSpPr>
        <dsp:cNvPr id="0" name=""/>
        <dsp:cNvSpPr/>
      </dsp:nvSpPr>
      <dsp:spPr>
        <a:xfrm>
          <a:off x="0" y="2046610"/>
          <a:ext cx="5889686" cy="415159"/>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ACCF0BC-9A93-4043-9483-5674BF700344}">
      <dsp:nvSpPr>
        <dsp:cNvPr id="0" name=""/>
        <dsp:cNvSpPr/>
      </dsp:nvSpPr>
      <dsp:spPr>
        <a:xfrm>
          <a:off x="125585" y="2140021"/>
          <a:ext cx="228561" cy="228337"/>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04126AD9-0508-4A0C-BA0B-C8C3016C969A}">
      <dsp:nvSpPr>
        <dsp:cNvPr id="0" name=""/>
        <dsp:cNvSpPr/>
      </dsp:nvSpPr>
      <dsp:spPr>
        <a:xfrm>
          <a:off x="479732" y="2046610"/>
          <a:ext cx="5338282" cy="5448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668" tIns="57668" rIns="57668" bIns="57668" numCol="1" spcCol="1270" anchor="ctr" anchorCtr="0">
          <a:noAutofit/>
        </a:bodyPr>
        <a:lstStyle/>
        <a:p>
          <a:pPr marL="0" lvl="0" indent="0" algn="l" defTabSz="622300">
            <a:lnSpc>
              <a:spcPct val="90000"/>
            </a:lnSpc>
            <a:spcBef>
              <a:spcPct val="0"/>
            </a:spcBef>
            <a:spcAft>
              <a:spcPct val="35000"/>
            </a:spcAft>
            <a:buNone/>
          </a:pPr>
          <a:r>
            <a:rPr lang="en-US" sz="1400" kern="1200"/>
            <a:t>Academic/Transfer Counseling </a:t>
          </a:r>
        </a:p>
      </dsp:txBody>
      <dsp:txXfrm>
        <a:off x="479732" y="2046610"/>
        <a:ext cx="5338282" cy="544897"/>
      </dsp:txXfrm>
    </dsp:sp>
    <dsp:sp modelId="{227BEC35-4B7A-492B-8A74-12F6D59D66BC}">
      <dsp:nvSpPr>
        <dsp:cNvPr id="0" name=""/>
        <dsp:cNvSpPr/>
      </dsp:nvSpPr>
      <dsp:spPr>
        <a:xfrm>
          <a:off x="0" y="2727732"/>
          <a:ext cx="5889686" cy="415159"/>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F472397-AFAE-425B-8762-965528DE9E0E}">
      <dsp:nvSpPr>
        <dsp:cNvPr id="0" name=""/>
        <dsp:cNvSpPr/>
      </dsp:nvSpPr>
      <dsp:spPr>
        <a:xfrm>
          <a:off x="125585" y="2821143"/>
          <a:ext cx="228561" cy="228337"/>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7CB025E2-A761-41BF-AC18-91468A8ED579}">
      <dsp:nvSpPr>
        <dsp:cNvPr id="0" name=""/>
        <dsp:cNvSpPr/>
      </dsp:nvSpPr>
      <dsp:spPr>
        <a:xfrm>
          <a:off x="479732" y="2727732"/>
          <a:ext cx="5338282" cy="5448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668" tIns="57668" rIns="57668" bIns="57668" numCol="1" spcCol="1270" anchor="ctr" anchorCtr="0">
          <a:noAutofit/>
        </a:bodyPr>
        <a:lstStyle/>
        <a:p>
          <a:pPr marL="0" lvl="0" indent="0" algn="l" defTabSz="622300">
            <a:lnSpc>
              <a:spcPct val="90000"/>
            </a:lnSpc>
            <a:spcBef>
              <a:spcPct val="0"/>
            </a:spcBef>
            <a:spcAft>
              <a:spcPct val="35000"/>
            </a:spcAft>
            <a:buNone/>
          </a:pPr>
          <a:r>
            <a:rPr lang="en-US" sz="1400" kern="1200"/>
            <a:t>Career Counseling </a:t>
          </a:r>
        </a:p>
      </dsp:txBody>
      <dsp:txXfrm>
        <a:off x="479732" y="2727732"/>
        <a:ext cx="5338282" cy="544897"/>
      </dsp:txXfrm>
    </dsp:sp>
    <dsp:sp modelId="{25120EAC-9062-4CAA-A745-411AFBAF1AA2}">
      <dsp:nvSpPr>
        <dsp:cNvPr id="0" name=""/>
        <dsp:cNvSpPr/>
      </dsp:nvSpPr>
      <dsp:spPr>
        <a:xfrm>
          <a:off x="0" y="3408854"/>
          <a:ext cx="5889686" cy="415159"/>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821B03D-8BEA-4656-997B-D2E6B427776A}">
      <dsp:nvSpPr>
        <dsp:cNvPr id="0" name=""/>
        <dsp:cNvSpPr/>
      </dsp:nvSpPr>
      <dsp:spPr>
        <a:xfrm>
          <a:off x="125585" y="3502265"/>
          <a:ext cx="228561" cy="228337"/>
        </a:xfrm>
        <a:prstGeom prst="rect">
          <a:avLst/>
        </a:prstGeom>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D3C5EA14-41FB-41E2-AE88-A88816573848}">
      <dsp:nvSpPr>
        <dsp:cNvPr id="0" name=""/>
        <dsp:cNvSpPr/>
      </dsp:nvSpPr>
      <dsp:spPr>
        <a:xfrm>
          <a:off x="479732" y="3408854"/>
          <a:ext cx="5338282" cy="5448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668" tIns="57668" rIns="57668" bIns="57668" numCol="1" spcCol="1270" anchor="ctr" anchorCtr="0">
          <a:noAutofit/>
        </a:bodyPr>
        <a:lstStyle/>
        <a:p>
          <a:pPr marL="0" lvl="0" indent="0" algn="l" defTabSz="622300">
            <a:lnSpc>
              <a:spcPct val="90000"/>
            </a:lnSpc>
            <a:spcBef>
              <a:spcPct val="0"/>
            </a:spcBef>
            <a:spcAft>
              <a:spcPct val="35000"/>
            </a:spcAft>
            <a:buNone/>
          </a:pPr>
          <a:r>
            <a:rPr lang="en-US" sz="1400" kern="1200"/>
            <a:t>Personal/Crisis Counseling </a:t>
          </a:r>
        </a:p>
      </dsp:txBody>
      <dsp:txXfrm>
        <a:off x="479732" y="3408854"/>
        <a:ext cx="5338282" cy="544897"/>
      </dsp:txXfrm>
    </dsp:sp>
    <dsp:sp modelId="{BF8E6002-8FE9-4FB8-A5DF-99B8AC4A7F29}">
      <dsp:nvSpPr>
        <dsp:cNvPr id="0" name=""/>
        <dsp:cNvSpPr/>
      </dsp:nvSpPr>
      <dsp:spPr>
        <a:xfrm>
          <a:off x="0" y="4089976"/>
          <a:ext cx="5889686" cy="415159"/>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4AE6232-CA81-46D3-9E54-C62548412451}">
      <dsp:nvSpPr>
        <dsp:cNvPr id="0" name=""/>
        <dsp:cNvSpPr/>
      </dsp:nvSpPr>
      <dsp:spPr>
        <a:xfrm>
          <a:off x="125585" y="4183386"/>
          <a:ext cx="228561" cy="228337"/>
        </a:xfrm>
        <a:prstGeom prst="rect">
          <a:avLst/>
        </a:prstGeom>
        <a:blipFill>
          <a:blip xmlns:r="http://schemas.openxmlformats.org/officeDocument/2006/relationships"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BBA27C77-4492-4A43-8389-9D3FB134F9F7}">
      <dsp:nvSpPr>
        <dsp:cNvPr id="0" name=""/>
        <dsp:cNvSpPr/>
      </dsp:nvSpPr>
      <dsp:spPr>
        <a:xfrm>
          <a:off x="479732" y="4089976"/>
          <a:ext cx="5338282" cy="5448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668" tIns="57668" rIns="57668" bIns="57668" numCol="1" spcCol="1270" anchor="ctr" anchorCtr="0">
          <a:noAutofit/>
        </a:bodyPr>
        <a:lstStyle/>
        <a:p>
          <a:pPr marL="0" lvl="0" indent="0" algn="l" defTabSz="622300">
            <a:lnSpc>
              <a:spcPct val="90000"/>
            </a:lnSpc>
            <a:spcBef>
              <a:spcPct val="0"/>
            </a:spcBef>
            <a:spcAft>
              <a:spcPct val="35000"/>
            </a:spcAft>
            <a:buNone/>
          </a:pPr>
          <a:r>
            <a:rPr lang="en-US" sz="1400" kern="1200"/>
            <a:t>International Counseling</a:t>
          </a:r>
        </a:p>
      </dsp:txBody>
      <dsp:txXfrm>
        <a:off x="479732" y="4089976"/>
        <a:ext cx="5338282" cy="544897"/>
      </dsp:txXfrm>
    </dsp:sp>
    <dsp:sp modelId="{1D1FDB46-32BB-4165-901B-77E731D4F767}">
      <dsp:nvSpPr>
        <dsp:cNvPr id="0" name=""/>
        <dsp:cNvSpPr/>
      </dsp:nvSpPr>
      <dsp:spPr>
        <a:xfrm>
          <a:off x="0" y="4771097"/>
          <a:ext cx="5889686" cy="415159"/>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B0FA187-6162-4CBD-AF4A-75331319642F}">
      <dsp:nvSpPr>
        <dsp:cNvPr id="0" name=""/>
        <dsp:cNvSpPr/>
      </dsp:nvSpPr>
      <dsp:spPr>
        <a:xfrm>
          <a:off x="125708" y="4864508"/>
          <a:ext cx="228561" cy="228337"/>
        </a:xfrm>
        <a:prstGeom prst="rect">
          <a:avLst/>
        </a:prstGeom>
        <a:blipFill>
          <a:blip xmlns:r="http://schemas.openxmlformats.org/officeDocument/2006/relationships"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AFC526CC-D0F5-4016-9AD2-98E9ECD0759D}">
      <dsp:nvSpPr>
        <dsp:cNvPr id="0" name=""/>
        <dsp:cNvSpPr/>
      </dsp:nvSpPr>
      <dsp:spPr>
        <a:xfrm>
          <a:off x="479978" y="4771097"/>
          <a:ext cx="5259714" cy="5448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668" tIns="57668" rIns="57668" bIns="57668" numCol="1" spcCol="1270" anchor="ctr" anchorCtr="0">
          <a:noAutofit/>
        </a:bodyPr>
        <a:lstStyle/>
        <a:p>
          <a:pPr marL="0" lvl="0" indent="0" algn="l" defTabSz="622300">
            <a:lnSpc>
              <a:spcPct val="90000"/>
            </a:lnSpc>
            <a:spcBef>
              <a:spcPct val="0"/>
            </a:spcBef>
            <a:spcAft>
              <a:spcPct val="35000"/>
            </a:spcAft>
            <a:buNone/>
          </a:pPr>
          <a:r>
            <a:rPr lang="en-US" sz="1400" kern="1200"/>
            <a:t>If you would like to make an appointment with the </a:t>
          </a:r>
          <a:r>
            <a:rPr lang="en-US" sz="1400" b="1" kern="1200"/>
            <a:t>Transfer Center </a:t>
          </a:r>
          <a:r>
            <a:rPr lang="en-US" sz="1400" kern="1200"/>
            <a:t>please email them directly at </a:t>
          </a:r>
          <a:r>
            <a:rPr lang="en-US" sz="1400" u="sng" kern="1200">
              <a:hlinkClick xmlns:r="http://schemas.openxmlformats.org/officeDocument/2006/relationships" r:id="rId17"/>
            </a:rPr>
            <a:t>grossmont.transfer@gcccd.edu</a:t>
          </a:r>
          <a:r>
            <a:rPr lang="en-US" sz="1400" kern="1200"/>
            <a:t>.</a:t>
          </a:r>
        </a:p>
      </dsp:txBody>
      <dsp:txXfrm>
        <a:off x="479978" y="4771097"/>
        <a:ext cx="5259714" cy="544897"/>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F5ECD9B-B69C-5F4A-9830-4AADDF394A8C}" type="datetimeFigureOut">
              <a:rPr lang="en-US" smtClean="0"/>
              <a:t>5/14/20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F55A5DF-3B47-9242-84C3-127C253FDCFF}" type="slidenum">
              <a:rPr lang="en-US" smtClean="0"/>
              <a:t>‹#›</a:t>
            </a:fld>
            <a:endParaRPr lang="en-US"/>
          </a:p>
        </p:txBody>
      </p:sp>
    </p:spTree>
    <p:extLst>
      <p:ext uri="{BB962C8B-B14F-4D97-AF65-F5344CB8AC3E}">
        <p14:creationId xmlns:p14="http://schemas.microsoft.com/office/powerpoint/2010/main" val="30061400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
        <p:cNvGrpSpPr/>
        <p:nvPr/>
      </p:nvGrpSpPr>
      <p:grpSpPr>
        <a:xfrm>
          <a:off x="0" y="0"/>
          <a:ext cx="0" cy="0"/>
          <a:chOff x="0" y="0"/>
          <a:chExt cx="0" cy="0"/>
        </a:xfrm>
      </p:grpSpPr>
      <p:sp>
        <p:nvSpPr>
          <p:cNvPr id="118" name="Google Shape;118;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9" name="Google Shape;119;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083781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Google Shape;124;g85242eb5b1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5" name="Google Shape;125;g85242eb5b1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4246692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1007533" y="0"/>
            <a:ext cx="7934348"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8941881"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2611808" y="3428998"/>
            <a:ext cx="5518066" cy="2268559"/>
          </a:xfrm>
        </p:spPr>
        <p:txBody>
          <a:bodyPr anchor="t">
            <a:normAutofit/>
          </a:bodyPr>
          <a:lstStyle>
            <a:lvl1pPr algn="r">
              <a:defRPr sz="6000"/>
            </a:lvl1pPr>
          </a:lstStyle>
          <a:p>
            <a:r>
              <a:rPr lang="en-US"/>
              <a:t>Click to edit Master title style</a:t>
            </a:r>
            <a:endParaRPr lang="en-US" dirty="0"/>
          </a:p>
        </p:txBody>
      </p:sp>
      <p:sp>
        <p:nvSpPr>
          <p:cNvPr id="3" name="Subtitle 2"/>
          <p:cNvSpPr>
            <a:spLocks noGrp="1"/>
          </p:cNvSpPr>
          <p:nvPr>
            <p:ph type="subTitle" idx="1"/>
          </p:nvPr>
        </p:nvSpPr>
        <p:spPr>
          <a:xfrm>
            <a:off x="2772274" y="2268786"/>
            <a:ext cx="5357600" cy="1160213"/>
          </a:xfrm>
        </p:spPr>
        <p:txBody>
          <a:bodyPr tIns="0" anchor="b">
            <a:normAutofit/>
          </a:bodyPr>
          <a:lstStyle>
            <a:lvl1pPr marL="0" indent="0" algn="r">
              <a:buNone/>
              <a:defRPr sz="1800" b="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5/14/20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rIns="45720"/>
          <a:lstStyle/>
          <a:p>
            <a:fld id="{330EA680-D336-4FF7-8B7A-9848BB0A1C32}" type="slidenum">
              <a:rPr lang="en-US" smtClean="0"/>
              <a:t>‹#›</a:t>
            </a:fld>
            <a:endParaRPr lang="en-US"/>
          </a:p>
        </p:txBody>
      </p:sp>
      <p:sp>
        <p:nvSpPr>
          <p:cNvPr id="13" name="TextBox 12"/>
          <p:cNvSpPr txBox="1"/>
          <p:nvPr/>
        </p:nvSpPr>
        <p:spPr>
          <a:xfrm>
            <a:off x="2191282" y="3262852"/>
            <a:ext cx="415636" cy="461665"/>
          </a:xfrm>
          <a:prstGeom prst="rect">
            <a:avLst/>
          </a:prstGeom>
          <a:noFill/>
        </p:spPr>
        <p:txBody>
          <a:bodyPr wrap="square" rtlCol="0">
            <a:spAutoFit/>
          </a:bodyPr>
          <a:lstStyle/>
          <a:p>
            <a:pPr algn="r"/>
            <a:r>
              <a:rPr lang="en-US" sz="2400" dirty="0">
                <a:solidFill>
                  <a:schemeClr val="accent6"/>
                </a:solidFill>
                <a:latin typeface="Wingdings 3" panose="05040102010807070707" pitchFamily="18" charset="2"/>
              </a:rPr>
              <a:t>z</a:t>
            </a:r>
            <a:endParaRPr lang="en-US" sz="2400" dirty="0">
              <a:solidFill>
                <a:schemeClr val="accent6"/>
              </a:solidFill>
              <a:latin typeface="MS Shell Dlg 2" panose="020B0604030504040204" pitchFamily="34" charset="0"/>
            </a:endParaRPr>
          </a:p>
        </p:txBody>
      </p:sp>
    </p:spTree>
    <p:extLst>
      <p:ext uri="{BB962C8B-B14F-4D97-AF65-F5344CB8AC3E}">
        <p14:creationId xmlns:p14="http://schemas.microsoft.com/office/powerpoint/2010/main" val="18261952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9" name="Rectangle 28"/>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5/14/20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
        <p:nvSpPr>
          <p:cNvPr id="7" name="TextBox 6"/>
          <p:cNvSpPr txBox="1"/>
          <p:nvPr/>
        </p:nvSpPr>
        <p:spPr>
          <a:xfrm>
            <a:off x="2194943" y="641225"/>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Tree>
    <p:extLst>
      <p:ext uri="{BB962C8B-B14F-4D97-AF65-F5344CB8AC3E}">
        <p14:creationId xmlns:p14="http://schemas.microsoft.com/office/powerpoint/2010/main" val="39455433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4" name="Rectangle 23"/>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5" name="Rectangle 24"/>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TextBox 10"/>
          <p:cNvSpPr txBox="1"/>
          <p:nvPr/>
        </p:nvSpPr>
        <p:spPr>
          <a:xfrm>
            <a:off x="2191843" y="2962586"/>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2609873" y="3147254"/>
            <a:ext cx="7956560" cy="1424746"/>
          </a:xfrm>
        </p:spPr>
        <p:txBody>
          <a:bodyPr anchor="t">
            <a:normAutofit/>
          </a:bodyPr>
          <a:lstStyle>
            <a:lvl1pPr algn="r">
              <a:defRPr sz="3200"/>
            </a:lvl1pPr>
          </a:lstStyle>
          <a:p>
            <a:r>
              <a:rPr lang="en-US"/>
              <a:t>Click to edit Master title style</a:t>
            </a:r>
            <a:endParaRPr lang="en-US" dirty="0"/>
          </a:p>
        </p:txBody>
      </p:sp>
      <p:sp>
        <p:nvSpPr>
          <p:cNvPr id="3" name="Text Placeholder 2"/>
          <p:cNvSpPr>
            <a:spLocks noGrp="1"/>
          </p:cNvSpPr>
          <p:nvPr>
            <p:ph type="body" idx="1"/>
          </p:nvPr>
        </p:nvSpPr>
        <p:spPr>
          <a:xfrm>
            <a:off x="2773968" y="2268786"/>
            <a:ext cx="7791931" cy="878468"/>
          </a:xfrm>
        </p:spPr>
        <p:txBody>
          <a:bodyPr tIns="0" anchor="b">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5/14/20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9431266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6" name="Rectangle 25"/>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7" name="Rectangle 26"/>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2609873" y="805817"/>
            <a:ext cx="7950984" cy="10817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2605374" y="2052116"/>
            <a:ext cx="3891960" cy="39978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666636" y="2052114"/>
            <a:ext cx="3894222" cy="399782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46CE7D5-CF57-46EF-B807-FDD0502418D4}" type="datetimeFigureOut">
              <a:rPr lang="en-US" smtClean="0"/>
              <a:t>5/14/20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
        <p:nvSpPr>
          <p:cNvPr id="10" name="TextBox 9"/>
          <p:cNvSpPr txBox="1"/>
          <p:nvPr/>
        </p:nvSpPr>
        <p:spPr>
          <a:xfrm>
            <a:off x="2196172" y="641223"/>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Tree>
    <p:extLst>
      <p:ext uri="{BB962C8B-B14F-4D97-AF65-F5344CB8AC3E}">
        <p14:creationId xmlns:p14="http://schemas.microsoft.com/office/powerpoint/2010/main" val="37687453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0" name="Rectangle 19"/>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1" name="Rectangle 20"/>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TextBox 11"/>
          <p:cNvSpPr txBox="1"/>
          <p:nvPr/>
        </p:nvSpPr>
        <p:spPr>
          <a:xfrm>
            <a:off x="2193650" y="636424"/>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2609873" y="805818"/>
            <a:ext cx="7956560" cy="1078348"/>
          </a:xfrm>
        </p:spPr>
        <p:txBody>
          <a:bodyPr/>
          <a:lstStyle/>
          <a:p>
            <a:r>
              <a:rPr lang="en-US"/>
              <a:t>Click to edit Master title style</a:t>
            </a:r>
            <a:endParaRPr lang="en-US" dirty="0"/>
          </a:p>
        </p:txBody>
      </p:sp>
      <p:sp>
        <p:nvSpPr>
          <p:cNvPr id="3" name="Text Placeholder 2"/>
          <p:cNvSpPr>
            <a:spLocks noGrp="1"/>
          </p:cNvSpPr>
          <p:nvPr>
            <p:ph type="body" idx="1"/>
          </p:nvPr>
        </p:nvSpPr>
        <p:spPr>
          <a:xfrm>
            <a:off x="2609285" y="2052115"/>
            <a:ext cx="3896467" cy="713818"/>
          </a:xfrm>
        </p:spPr>
        <p:txBody>
          <a:bodyPr anchor="b">
            <a:noAutofit/>
          </a:bodyPr>
          <a:lstStyle>
            <a:lvl1pPr marL="0" indent="0" algn="l">
              <a:lnSpc>
                <a:spcPct val="100000"/>
              </a:lnSpc>
              <a:buNone/>
              <a:defRPr sz="2200" b="0" cap="none" baseline="0">
                <a:solidFill>
                  <a:schemeClr val="accent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2609285" y="2851331"/>
            <a:ext cx="3893623" cy="307143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666634" y="2052115"/>
            <a:ext cx="3899798" cy="713818"/>
          </a:xfrm>
        </p:spPr>
        <p:txBody>
          <a:bodyPr anchor="b">
            <a:noAutofit/>
          </a:bodyPr>
          <a:lstStyle>
            <a:lvl1pPr marL="0" indent="0" algn="l">
              <a:lnSpc>
                <a:spcPct val="100000"/>
              </a:lnSpc>
              <a:buNone/>
              <a:defRPr sz="2200" b="0" cap="none" baseline="0">
                <a:solidFill>
                  <a:schemeClr val="accent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666635" y="2851331"/>
            <a:ext cx="3899798" cy="307143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46CE7D5-CF57-46EF-B807-FDD0502418D4}" type="datetimeFigureOut">
              <a:rPr lang="en-US" smtClean="0"/>
              <a:t>5/14/20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3335558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3" name="Rectangle 12"/>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Rectangle 13"/>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46CE7D5-CF57-46EF-B807-FDD0502418D4}" type="datetimeFigureOut">
              <a:rPr lang="en-US" smtClean="0"/>
              <a:t>5/14/20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
        <p:nvSpPr>
          <p:cNvPr id="8" name="TextBox 7"/>
          <p:cNvSpPr txBox="1"/>
          <p:nvPr/>
        </p:nvSpPr>
        <p:spPr>
          <a:xfrm>
            <a:off x="2196172" y="641226"/>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Tree>
    <p:extLst>
      <p:ext uri="{BB962C8B-B14F-4D97-AF65-F5344CB8AC3E}">
        <p14:creationId xmlns:p14="http://schemas.microsoft.com/office/powerpoint/2010/main" val="30649287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12" name="Rectangle 11"/>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fld id="{846CE7D5-CF57-46EF-B807-FDD0502418D4}" type="datetimeFigureOut">
              <a:rPr lang="en-US" smtClean="0"/>
              <a:t>5/14/20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7649052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5" name="Rectangle 24"/>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6" name="Rectangle 25"/>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TextBox 9"/>
          <p:cNvSpPr txBox="1"/>
          <p:nvPr/>
        </p:nvSpPr>
        <p:spPr>
          <a:xfrm>
            <a:off x="1554154" y="1127550"/>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1970323" y="1282451"/>
            <a:ext cx="2664361" cy="1903241"/>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120154" y="805818"/>
            <a:ext cx="5446278" cy="52441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970322" y="3186154"/>
            <a:ext cx="2664361" cy="2386397"/>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5/14/20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2125249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9" name="Rectangle 18"/>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Rectangle 19"/>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Picture Placeholder 2"/>
          <p:cNvSpPr>
            <a:spLocks noGrp="1" noChangeAspect="1"/>
          </p:cNvSpPr>
          <p:nvPr>
            <p:ph type="pic" idx="1"/>
          </p:nvPr>
        </p:nvSpPr>
        <p:spPr>
          <a:xfrm>
            <a:off x="6747062" y="3229"/>
            <a:ext cx="4629734" cy="6858000"/>
          </a:xfrm>
          <a:solidFill>
            <a:schemeClr val="tx1">
              <a:alpha val="10000"/>
            </a:schemeClr>
          </a:solidFill>
          <a:ln w="9525" cap="sq">
            <a:noFill/>
            <a:miter lim="800000"/>
          </a:ln>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10" name="TextBox 9"/>
          <p:cNvSpPr txBox="1"/>
          <p:nvPr/>
        </p:nvSpPr>
        <p:spPr>
          <a:xfrm>
            <a:off x="1554686" y="1127550"/>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1971241" y="1282452"/>
            <a:ext cx="3970986" cy="1900473"/>
          </a:xfrm>
        </p:spPr>
        <p:txBody>
          <a:bodyPr anchor="b">
            <a:normAutofit/>
          </a:bodyPr>
          <a:lstStyle>
            <a:lvl1pPr algn="l">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1970322" y="3182928"/>
            <a:ext cx="3971874" cy="2386394"/>
          </a:xfrm>
        </p:spPr>
        <p:txBody>
          <a:bodyPr>
            <a:normAutofit/>
          </a:bodyPr>
          <a:lstStyle>
            <a:lvl1pPr marL="0" indent="0" algn="l">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5/14/20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1319821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14" name="Rectangle 13"/>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TextBox 8"/>
          <p:cNvSpPr txBox="1"/>
          <p:nvPr/>
        </p:nvSpPr>
        <p:spPr>
          <a:xfrm>
            <a:off x="2194236" y="641225"/>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2611808" y="808056"/>
            <a:ext cx="7954091" cy="1077229"/>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5/14/20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6591872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15" name="Rectangle 14"/>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 name="Rectangle 15"/>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TextBox 8"/>
          <p:cNvSpPr txBox="1"/>
          <p:nvPr/>
        </p:nvSpPr>
        <p:spPr>
          <a:xfrm rot="5400000">
            <a:off x="10337141" y="416061"/>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Vertical Title 1"/>
          <p:cNvSpPr>
            <a:spLocks noGrp="1"/>
          </p:cNvSpPr>
          <p:nvPr>
            <p:ph type="title" orient="vert"/>
          </p:nvPr>
        </p:nvSpPr>
        <p:spPr>
          <a:xfrm>
            <a:off x="9239380" y="805818"/>
            <a:ext cx="1326519" cy="5244126"/>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2608751" y="970410"/>
            <a:ext cx="6466903" cy="507953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5/14/20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7775608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18" name="Picture 17"/>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15" name="Picture 14"/>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8" name="Rectangle 7"/>
          <p:cNvSpPr/>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2611808" y="808056"/>
            <a:ext cx="7958331" cy="1077229"/>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773599" y="2052116"/>
            <a:ext cx="7796540" cy="399782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810065" y="5270604"/>
            <a:ext cx="2662729" cy="182880"/>
          </a:xfrm>
          <a:prstGeom prst="rect">
            <a:avLst/>
          </a:prstGeom>
        </p:spPr>
        <p:txBody>
          <a:bodyPr vert="horz" lIns="91440" tIns="18288" rIns="91440" bIns="45720" rtlCol="0" anchor="t"/>
          <a:lstStyle>
            <a:lvl1pPr algn="r">
              <a:defRPr sz="800">
                <a:solidFill>
                  <a:schemeClr val="tx1">
                    <a:tint val="75000"/>
                  </a:schemeClr>
                </a:solidFill>
                <a:latin typeface="+mn-lt"/>
              </a:defRPr>
            </a:lvl1pPr>
          </a:lstStyle>
          <a:p>
            <a:fld id="{846CE7D5-CF57-46EF-B807-FDD0502418D4}" type="datetimeFigureOut">
              <a:rPr lang="en-US" smtClean="0"/>
              <a:t>5/14/20</a:t>
            </a:fld>
            <a:endParaRPr lang="en-US"/>
          </a:p>
        </p:txBody>
      </p:sp>
      <p:sp>
        <p:nvSpPr>
          <p:cNvPr id="5" name="Footer Placeholder 4"/>
          <p:cNvSpPr>
            <a:spLocks noGrp="1"/>
          </p:cNvSpPr>
          <p:nvPr>
            <p:ph type="ftr" sz="quarter" idx="3"/>
          </p:nvPr>
        </p:nvSpPr>
        <p:spPr>
          <a:xfrm rot="5400000">
            <a:off x="-2237130" y="3661144"/>
            <a:ext cx="5885352" cy="179176"/>
          </a:xfrm>
          <a:prstGeom prst="rect">
            <a:avLst/>
          </a:prstGeom>
        </p:spPr>
        <p:txBody>
          <a:bodyPr vert="horz" lIns="91440" tIns="45720" rIns="91440" bIns="18288" rtlCol="0" anchor="b"/>
          <a:lstStyle>
            <a:lvl1pPr algn="r">
              <a:defRPr sz="8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58407" y="164592"/>
            <a:ext cx="636727" cy="322851"/>
          </a:xfrm>
          <a:prstGeom prst="rect">
            <a:avLst/>
          </a:prstGeom>
        </p:spPr>
        <p:txBody>
          <a:bodyPr vert="horz" lIns="91440" tIns="45720" rIns="45720" bIns="45720" rtlCol="0" anchor="ctr"/>
          <a:lstStyle>
            <a:lvl1pPr algn="r">
              <a:defRPr sz="1800">
                <a:solidFill>
                  <a:schemeClr val="tx1">
                    <a:tint val="75000"/>
                  </a:schemeClr>
                </a:solidFill>
              </a:defRPr>
            </a:lvl1pPr>
          </a:lstStyle>
          <a:p>
            <a:fld id="{330EA680-D336-4FF7-8B7A-9848BB0A1C32}" type="slidenum">
              <a:rPr lang="en-US" smtClean="0"/>
              <a:t>‹#›</a:t>
            </a:fld>
            <a:endParaRPr lang="en-US"/>
          </a:p>
        </p:txBody>
      </p:sp>
      <p:sp>
        <p:nvSpPr>
          <p:cNvPr id="57" name="Rectangle 56"/>
          <p:cNvSpPr/>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418404162"/>
      </p:ext>
    </p:extLst>
  </p:cSld>
  <p:clrMap bg1="dk1" tx1="lt1" bg2="dk2" tx2="lt2" accent1="accent1" accent2="accent2" accent3="accent3" accent4="accent4" accent5="accent5" accent6="accent6" hlink="hlink" folHlink="folHlink"/>
  <p:sldLayoutIdLst>
    <p:sldLayoutId id="2147483760" r:id="rId1"/>
    <p:sldLayoutId id="2147483761" r:id="rId2"/>
    <p:sldLayoutId id="2147483762" r:id="rId3"/>
    <p:sldLayoutId id="2147483763" r:id="rId4"/>
    <p:sldLayoutId id="2147483764" r:id="rId5"/>
    <p:sldLayoutId id="2147483765" r:id="rId6"/>
    <p:sldLayoutId id="2147483766" r:id="rId7"/>
    <p:sldLayoutId id="2147483767" r:id="rId8"/>
    <p:sldLayoutId id="2147483768" r:id="rId9"/>
    <p:sldLayoutId id="2147483769" r:id="rId10"/>
    <p:sldLayoutId id="2147483770" r:id="rId11"/>
  </p:sldLayoutIdLst>
  <p:txStyles>
    <p:titleStyle>
      <a:lvl1pPr algn="r" defTabSz="914400" rtl="0" eaLnBrk="1" latinLnBrk="0" hangingPunct="1">
        <a:lnSpc>
          <a:spcPct val="90000"/>
        </a:lnSpc>
        <a:spcBef>
          <a:spcPct val="0"/>
        </a:spcBef>
        <a:buNone/>
        <a:defRPr sz="3400" b="0" i="0" kern="1200" cap="none">
          <a:solidFill>
            <a:schemeClr val="tx1"/>
          </a:solidFill>
          <a:effectLst/>
          <a:latin typeface="+mj-lt"/>
          <a:ea typeface="+mj-ea"/>
          <a:cs typeface="+mj-cs"/>
        </a:defRPr>
      </a:lvl1pPr>
    </p:titleStyle>
    <p:bodyStyle>
      <a:lvl1pPr marL="344488" indent="-344488" algn="l"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Char char="§"/>
        <a:defRPr sz="2000" kern="1200">
          <a:solidFill>
            <a:schemeClr val="tx1"/>
          </a:solidFill>
          <a:effectLst/>
          <a:latin typeface="+mn-lt"/>
          <a:ea typeface="+mn-ea"/>
          <a:cs typeface="+mn-cs"/>
        </a:defRPr>
      </a:lvl1pPr>
      <a:lvl2pPr marL="795338" indent="-33813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800" kern="1200">
          <a:solidFill>
            <a:schemeClr val="tx1"/>
          </a:solidFill>
          <a:effectLst/>
          <a:latin typeface="+mn-lt"/>
          <a:ea typeface="+mn-ea"/>
          <a:cs typeface="+mn-cs"/>
        </a:defRPr>
      </a:lvl2pPr>
      <a:lvl3pPr marL="1258888" indent="-34448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600" kern="1200">
          <a:solidFill>
            <a:schemeClr val="tx1"/>
          </a:solidFill>
          <a:effectLst/>
          <a:latin typeface="+mn-lt"/>
          <a:ea typeface="+mn-ea"/>
          <a:cs typeface="+mn-cs"/>
        </a:defRPr>
      </a:lvl3pPr>
      <a:lvl4pPr marL="1709738" indent="-33813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400" kern="1200">
          <a:solidFill>
            <a:schemeClr val="tx1"/>
          </a:solidFill>
          <a:effectLst/>
          <a:latin typeface="+mn-lt"/>
          <a:ea typeface="+mn-ea"/>
          <a:cs typeface="+mn-cs"/>
        </a:defRPr>
      </a:lvl4pPr>
      <a:lvl5pPr marL="2173288" indent="-34448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a:solidFill>
            <a:schemeClr val="tx1"/>
          </a:solidFill>
          <a:effectLst/>
          <a:latin typeface="+mn-lt"/>
          <a:ea typeface="+mn-ea"/>
          <a:cs typeface="+mn-cs"/>
        </a:defRPr>
      </a:lvl5pPr>
      <a:lvl6pPr marL="2642616"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6pPr>
      <a:lvl7pPr marL="3108960"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7pPr>
      <a:lvl8pPr marL="3575304"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8pPr>
      <a:lvl9pPr marL="4041648"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 Id="rId5" Type="http://schemas.openxmlformats.org/officeDocument/2006/relationships/image" Target="../media/image5.tiff"/><Relationship Id="rId4" Type="http://schemas.openxmlformats.org/officeDocument/2006/relationships/image" Target="../media/image4.jp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 Id="rId5" Type="http://schemas.openxmlformats.org/officeDocument/2006/relationships/image" Target="../media/image6.png"/><Relationship Id="rId4" Type="http://schemas.openxmlformats.org/officeDocument/2006/relationships/hyperlink" Target="mailto:nedra.brown@gcccd.edu"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 Id="rId5" Type="http://schemas.openxmlformats.org/officeDocument/2006/relationships/image" Target="../media/image6.png"/><Relationship Id="rId4" Type="http://schemas.openxmlformats.org/officeDocument/2006/relationships/hyperlink" Target="mailto:nedra.brown@gcccd.edu"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 Id="rId5" Type="http://schemas.openxmlformats.org/officeDocument/2006/relationships/image" Target="../media/image6.png"/><Relationship Id="rId4" Type="http://schemas.openxmlformats.org/officeDocument/2006/relationships/hyperlink" Target="mailto:nedra.brown@gcccd.edu"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 Id="rId6" Type="http://schemas.openxmlformats.org/officeDocument/2006/relationships/image" Target="../media/image6.png"/><Relationship Id="rId5" Type="http://schemas.openxmlformats.org/officeDocument/2006/relationships/hyperlink" Target="http://www.grossmontgriffins.com/" TargetMode="External"/><Relationship Id="rId4" Type="http://schemas.openxmlformats.org/officeDocument/2006/relationships/hyperlink" Target="mailto:patrick.aure@gcccd.edu"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hyperlink" Target="mailto:juan.contreras@gcccd.edu" TargetMode="External"/><Relationship Id="rId5" Type="http://schemas.openxmlformats.org/officeDocument/2006/relationships/hyperlink" Target="mailto:patrick.aure@gcccd.edu" TargetMode="External"/><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 Id="rId4" Type="http://schemas.openxmlformats.org/officeDocument/2006/relationships/image" Target="../media/image6.png"/></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3.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image" Target="../media/image3.png"/><Relationship Id="rId7" Type="http://schemas.openxmlformats.org/officeDocument/2006/relationships/diagramQuickStyle" Target="../diagrams/quickStyle1.xml"/><Relationship Id="rId2" Type="http://schemas.openxmlformats.org/officeDocument/2006/relationships/image" Target="../media/image2.png"/><Relationship Id="rId1" Type="http://schemas.openxmlformats.org/officeDocument/2006/relationships/slideLayout" Target="../slideLayouts/slideLayout6.xml"/><Relationship Id="rId6" Type="http://schemas.openxmlformats.org/officeDocument/2006/relationships/diagramLayout" Target="../diagrams/layout1.xml"/><Relationship Id="rId5" Type="http://schemas.openxmlformats.org/officeDocument/2006/relationships/diagramData" Target="../diagrams/data1.xml"/><Relationship Id="rId10" Type="http://schemas.openxmlformats.org/officeDocument/2006/relationships/image" Target="../media/image6.png"/><Relationship Id="rId4" Type="http://schemas.openxmlformats.org/officeDocument/2006/relationships/hyperlink" Target="mailto:juan.contreras@gcccd.edu" TargetMode="External"/><Relationship Id="rId9" Type="http://schemas.microsoft.com/office/2007/relationships/diagramDrawing" Target="../diagrams/drawing1.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 Id="rId6" Type="http://schemas.openxmlformats.org/officeDocument/2006/relationships/image" Target="../media/image6.png"/><Relationship Id="rId5" Type="http://schemas.openxmlformats.org/officeDocument/2006/relationships/hyperlink" Target="https://www.grossmont.edu/student-services/offices-and-services/counseling/default.aspx" TargetMode="External"/><Relationship Id="rId4" Type="http://schemas.openxmlformats.org/officeDocument/2006/relationships/hyperlink" Target="mailto:juan.contreras@gcccd.edu" TargetMode="External"/></Relationships>
</file>

<file path=ppt/slides/_rels/slide15.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3.png"/><Relationship Id="rId7" Type="http://schemas.openxmlformats.org/officeDocument/2006/relationships/hyperlink" Target="https://www.grossmont.edu/student-services/offices-and-services/fa/contact-us.aspx" TargetMode="External"/><Relationship Id="rId2" Type="http://schemas.openxmlformats.org/officeDocument/2006/relationships/image" Target="../media/image2.png"/><Relationship Id="rId1" Type="http://schemas.openxmlformats.org/officeDocument/2006/relationships/slideLayout" Target="../slideLayouts/slideLayout6.xml"/><Relationship Id="rId6" Type="http://schemas.openxmlformats.org/officeDocument/2006/relationships/hyperlink" Target="https://www.grossmont.edu/student-services/applyenroll/forms21/files/EW-Self-Serve-Process.pdf" TargetMode="External"/><Relationship Id="rId5" Type="http://schemas.openxmlformats.org/officeDocument/2006/relationships/hyperlink" Target="https://www.grossmont.edu/student-services/applyenroll/default.aspx" TargetMode="External"/><Relationship Id="rId4" Type="http://schemas.openxmlformats.org/officeDocument/2006/relationships/hyperlink" Target="mailto:juan.contreras@gcccd.edu"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 Id="rId6" Type="http://schemas.openxmlformats.org/officeDocument/2006/relationships/image" Target="../media/image6.png"/><Relationship Id="rId5" Type="http://schemas.openxmlformats.org/officeDocument/2006/relationships/hyperlink" Target="https://211sandiego.org/" TargetMode="External"/><Relationship Id="rId4" Type="http://schemas.openxmlformats.org/officeDocument/2006/relationships/hyperlink" Target="mailto:juan.contreras@gcccd.edu" TargetMode="External"/></Relationships>
</file>

<file path=ppt/slides/_rels/slide17.xml.rels><?xml version="1.0" encoding="UTF-8" standalone="yes"?>
<Relationships xmlns="http://schemas.openxmlformats.org/package/2006/relationships"><Relationship Id="rId8" Type="http://schemas.openxmlformats.org/officeDocument/2006/relationships/hyperlink" Target="http://www.grossmont.edu/international" TargetMode="External"/><Relationship Id="rId3" Type="http://schemas.openxmlformats.org/officeDocument/2006/relationships/image" Target="../media/image3.png"/><Relationship Id="rId7" Type="http://schemas.openxmlformats.org/officeDocument/2006/relationships/hyperlink" Target="mailto:linda.elia@gcccd.edu" TargetMode="External"/><Relationship Id="rId2" Type="http://schemas.openxmlformats.org/officeDocument/2006/relationships/image" Target="../media/image2.png"/><Relationship Id="rId1" Type="http://schemas.openxmlformats.org/officeDocument/2006/relationships/slideLayout" Target="../slideLayouts/slideLayout6.xml"/><Relationship Id="rId6" Type="http://schemas.openxmlformats.org/officeDocument/2006/relationships/hyperlink" Target="mailto:grossmont.evaluations@gcccd.edu" TargetMode="External"/><Relationship Id="rId5" Type="http://schemas.openxmlformats.org/officeDocument/2006/relationships/hyperlink" Target="mailto:grossmont.admissions@gcccd.edu" TargetMode="External"/><Relationship Id="rId4" Type="http://schemas.openxmlformats.org/officeDocument/2006/relationships/hyperlink" Target="mailto:lisa.lungdren@gcccd.edu" TargetMode="External"/><Relationship Id="rId9" Type="http://schemas.openxmlformats.org/officeDocument/2006/relationships/image" Target="../media/image6.png"/></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4.xml"/><Relationship Id="rId6" Type="http://schemas.openxmlformats.org/officeDocument/2006/relationships/image" Target="../media/image24.png"/><Relationship Id="rId5" Type="http://schemas.openxmlformats.org/officeDocument/2006/relationships/hyperlink" Target="https://www.grossmont.edu/student-services/applyenroll/forms21/files/GCCCD-COVID19-03252020-Form.pdf" TargetMode="External"/><Relationship Id="rId4" Type="http://schemas.openxmlformats.org/officeDocument/2006/relationships/image" Target="../media/image3.png"/></Relationships>
</file>

<file path=ppt/slides/_rels/slide19.xml.rels><?xml version="1.0" encoding="UTF-8" standalone="yes"?>
<Relationships xmlns="http://schemas.openxmlformats.org/package/2006/relationships"><Relationship Id="rId3" Type="http://schemas.openxmlformats.org/officeDocument/2006/relationships/hyperlink" Target="mailto:heidi.Holmquist@gcccd.edu" TargetMode="External"/><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mailto:heidi.Holmquist@gcccd.edu" TargetMode="External"/><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2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2.png"/><Relationship Id="rId7" Type="http://schemas.openxmlformats.org/officeDocument/2006/relationships/hyperlink" Target="mailto:chris.ray@gcccd.edu" TargetMode="External"/><Relationship Id="rId2" Type="http://schemas.openxmlformats.org/officeDocument/2006/relationships/image" Target="../media/image1.jpeg"/><Relationship Id="rId1" Type="http://schemas.openxmlformats.org/officeDocument/2006/relationships/slideLayout" Target="../slideLayouts/slideLayout6.xml"/><Relationship Id="rId6" Type="http://schemas.openxmlformats.org/officeDocument/2006/relationships/hyperlink" Target="mailto:joseph.parry@gcccd.edu" TargetMode="External"/><Relationship Id="rId5" Type="http://schemas.openxmlformats.org/officeDocument/2006/relationships/hyperlink" Target="http://www.grossmontgriffins.com/" TargetMode="External"/><Relationship Id="rId4" Type="http://schemas.openxmlformats.org/officeDocument/2006/relationships/image" Target="../media/image3.png"/></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3.png"/></Relationships>
</file>

<file path=ppt/slides/_rels/slide23.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hyperlink" Target="mailto:chris.ray@gcccd.edu" TargetMode="External"/><Relationship Id="rId5" Type="http://schemas.openxmlformats.org/officeDocument/2006/relationships/hyperlink" Target="mailto:joseph.parry@gcccd.edu" TargetMode="External"/><Relationship Id="rId4" Type="http://schemas.openxmlformats.org/officeDocument/2006/relationships/image" Target="../media/image3.png"/></Relationships>
</file>

<file path=ppt/slides/_rels/slide25.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hyperlink" Target="mailto:timothy.halbig@gcccd.edu"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hyperlink" Target="mailto:caroline.althaus@gcccd.edu" TargetMode="External"/><Relationship Id="rId5" Type="http://schemas.openxmlformats.org/officeDocument/2006/relationships/image" Target="../media/image6.png"/><Relationship Id="rId4" Type="http://schemas.openxmlformats.org/officeDocument/2006/relationships/hyperlink" Target="mailto:tim.halbig@gcccd,edu" TargetMode="External"/></Relationships>
</file>

<file path=ppt/slides/_rels/slide26.xml.rels><?xml version="1.0" encoding="UTF-8" standalone="yes"?>
<Relationships xmlns="http://schemas.openxmlformats.org/package/2006/relationships"><Relationship Id="rId8" Type="http://schemas.openxmlformats.org/officeDocument/2006/relationships/hyperlink" Target="mailto:iliana.garcia@gcccd.edu" TargetMode="External"/><Relationship Id="rId3" Type="http://schemas.openxmlformats.org/officeDocument/2006/relationships/image" Target="../media/image28.jfif"/><Relationship Id="rId7" Type="http://schemas.openxmlformats.org/officeDocument/2006/relationships/hyperlink" Target="mailto:andre.bin-walee@gcccd.edu" TargetMode="External"/><Relationship Id="rId2" Type="http://schemas.openxmlformats.org/officeDocument/2006/relationships/hyperlink" Target="mailto:diana.barajas@gcccd.edu" TargetMode="External"/><Relationship Id="rId1" Type="http://schemas.openxmlformats.org/officeDocument/2006/relationships/slideLayout" Target="../slideLayouts/slideLayout6.xml"/><Relationship Id="rId6" Type="http://schemas.openxmlformats.org/officeDocument/2006/relationships/hyperlink" Target="mailto:brenda.gates@gcccd.edu" TargetMode="External"/><Relationship Id="rId5" Type="http://schemas.openxmlformats.org/officeDocument/2006/relationships/hyperlink" Target="mailto:luma.shamon@gcccd.edu" TargetMode="External"/><Relationship Id="rId10" Type="http://schemas.openxmlformats.org/officeDocument/2006/relationships/image" Target="../media/image6.png"/><Relationship Id="rId4" Type="http://schemas.openxmlformats.org/officeDocument/2006/relationships/hyperlink" Target="mailto:nadia.almaguer@gcccd.edu" TargetMode="External"/><Relationship Id="rId9" Type="http://schemas.openxmlformats.org/officeDocument/2006/relationships/hyperlink" Target="mailto:grossmont.fa.outreach@gcccd.edu" TargetMode="External"/></Relationships>
</file>

<file path=ppt/slides/_rels/slide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 Id="rId6" Type="http://schemas.openxmlformats.org/officeDocument/2006/relationships/image" Target="../media/image6.png"/><Relationship Id="rId5" Type="http://schemas.openxmlformats.org/officeDocument/2006/relationships/hyperlink" Target="https://grossmont.prestosports.com/information/COVID-19_HELP" TargetMode="External"/><Relationship Id="rId4" Type="http://schemas.openxmlformats.org/officeDocument/2006/relationships/image" Target="../media/image29.png"/></Relationships>
</file>

<file path=ppt/slides/_rels/slide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3DBBA26C-89C3-411F-9753-606A413F89A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9" name="Picture 8">
            <a:extLst>
              <a:ext uri="{FF2B5EF4-FFF2-40B4-BE49-F238E27FC236}">
                <a16:creationId xmlns:a16="http://schemas.microsoft.com/office/drawing/2014/main" id="{EEAD2215-6311-4D1C-B6B5-F57CB6BFCBC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11" name="Rectangle 10">
            <a:extLst>
              <a:ext uri="{FF2B5EF4-FFF2-40B4-BE49-F238E27FC236}">
                <a16:creationId xmlns:a16="http://schemas.microsoft.com/office/drawing/2014/main" id="{7BA5DE79-30D1-4A10-8DB9-0A6E523A97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a:extLst>
              <a:ext uri="{FF2B5EF4-FFF2-40B4-BE49-F238E27FC236}">
                <a16:creationId xmlns:a16="http://schemas.microsoft.com/office/drawing/2014/main" id="{9ABD0D63-D23F-4AE7-8270-4185EF9C1C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a:extLst>
              <a:ext uri="{FF2B5EF4-FFF2-40B4-BE49-F238E27FC236}">
                <a16:creationId xmlns:a16="http://schemas.microsoft.com/office/drawing/2014/main" id="{72168E9E-94E9-4BE3-B88C-C8A4681177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7533" y="0"/>
            <a:ext cx="7934348"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Rectangle 16">
            <a:extLst>
              <a:ext uri="{FF2B5EF4-FFF2-40B4-BE49-F238E27FC236}">
                <a16:creationId xmlns:a16="http://schemas.microsoft.com/office/drawing/2014/main" id="{12107AC1-AA0D-4097-B03D-FD3C632AB8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41881"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 name="TextBox 18">
            <a:extLst>
              <a:ext uri="{FF2B5EF4-FFF2-40B4-BE49-F238E27FC236}">
                <a16:creationId xmlns:a16="http://schemas.microsoft.com/office/drawing/2014/main" id="{7C8D231A-EC46-4736-B00F-76D307082204}"/>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91282" y="3262852"/>
            <a:ext cx="415636" cy="461665"/>
          </a:xfrm>
          <a:prstGeom prst="rect">
            <a:avLst/>
          </a:prstGeom>
          <a:noFill/>
        </p:spPr>
        <p:txBody>
          <a:bodyPr wrap="square" rtlCol="0">
            <a:spAutoFit/>
          </a:bodyPr>
          <a:lstStyle/>
          <a:p>
            <a:pPr algn="r">
              <a:spcAft>
                <a:spcPts val="600"/>
              </a:spcAft>
            </a:pPr>
            <a:r>
              <a:rPr lang="en-US" sz="2400" dirty="0">
                <a:solidFill>
                  <a:schemeClr val="accent6"/>
                </a:solidFill>
                <a:latin typeface="Wingdings 3" panose="05040102010807070707" pitchFamily="18" charset="2"/>
              </a:rPr>
              <a:t>z</a:t>
            </a:r>
            <a:endParaRPr lang="en-US" sz="2400" dirty="0">
              <a:solidFill>
                <a:schemeClr val="accent6"/>
              </a:solidFill>
              <a:latin typeface="MS Shell Dlg 2" panose="020B0604030504040204" pitchFamily="34" charset="0"/>
            </a:endParaRPr>
          </a:p>
        </p:txBody>
      </p:sp>
      <p:sp useBgFill="1">
        <p:nvSpPr>
          <p:cNvPr id="21" name="Rectangle 20">
            <a:extLst>
              <a:ext uri="{FF2B5EF4-FFF2-40B4-BE49-F238E27FC236}">
                <a16:creationId xmlns:a16="http://schemas.microsoft.com/office/drawing/2014/main" id="{92806DFD-E192-42CC-B190-3C4C95B8FF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9867"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558A0B6A-DEC0-46AC-8D12-B6E45FCD1E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33" y="0"/>
            <a:ext cx="12189867" cy="6858001"/>
          </a:xfrm>
          <a:prstGeom prst="rect">
            <a:avLst/>
          </a:prstGeom>
          <a:solidFill>
            <a:schemeClr val="tx2">
              <a:alpha val="1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5" name="Picture 24">
            <a:extLst>
              <a:ext uri="{FF2B5EF4-FFF2-40B4-BE49-F238E27FC236}">
                <a16:creationId xmlns:a16="http://schemas.microsoft.com/office/drawing/2014/main" id="{8C1A506D-EB69-4549-9782-F0EBB2A9AE9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16" name="Content Placeholder 4" descr="A picture containing mountain, outdoor, grass, game&#10;&#10;Description automatically generated">
            <a:extLst>
              <a:ext uri="{FF2B5EF4-FFF2-40B4-BE49-F238E27FC236}">
                <a16:creationId xmlns:a16="http://schemas.microsoft.com/office/drawing/2014/main" id="{358DCA2B-37ED-BA40-B35D-8939693257EF}"/>
              </a:ext>
            </a:extLst>
          </p:cNvPr>
          <p:cNvPicPr>
            <a:picLocks noChangeAspect="1"/>
          </p:cNvPicPr>
          <p:nvPr/>
        </p:nvPicPr>
        <p:blipFill rotWithShape="1">
          <a:blip r:embed="rId4">
            <a:extLst>
              <a:ext uri="{28A0092B-C50C-407E-A947-70E740481C1C}">
                <a14:useLocalDpi xmlns:a14="http://schemas.microsoft.com/office/drawing/2010/main" val="0"/>
              </a:ext>
            </a:extLst>
          </a:blip>
          <a:srcRect t="27420" r="-1" b="-1"/>
          <a:stretch/>
        </p:blipFill>
        <p:spPr>
          <a:xfrm>
            <a:off x="6441" y="-6691"/>
            <a:ext cx="12189866" cy="5097645"/>
          </a:xfrm>
          <a:prstGeom prst="rect">
            <a:avLst/>
          </a:prstGeom>
          <a:noFill/>
          <a:ln>
            <a:solidFill>
              <a:schemeClr val="accent6"/>
            </a:solidFill>
          </a:ln>
        </p:spPr>
      </p:pic>
      <p:sp>
        <p:nvSpPr>
          <p:cNvPr id="18" name="Title 1">
            <a:extLst>
              <a:ext uri="{FF2B5EF4-FFF2-40B4-BE49-F238E27FC236}">
                <a16:creationId xmlns:a16="http://schemas.microsoft.com/office/drawing/2014/main" id="{CF668157-B2F5-1A43-8440-BE3ACAED0226}"/>
              </a:ext>
            </a:extLst>
          </p:cNvPr>
          <p:cNvSpPr>
            <a:spLocks noGrp="1"/>
          </p:cNvSpPr>
          <p:nvPr>
            <p:ph type="title"/>
          </p:nvPr>
        </p:nvSpPr>
        <p:spPr>
          <a:xfrm>
            <a:off x="2191282" y="5579029"/>
            <a:ext cx="8445357" cy="883524"/>
          </a:xfrm>
        </p:spPr>
        <p:txBody>
          <a:bodyPr vert="horz" lIns="91440" tIns="45720" rIns="91440" bIns="45720" rtlCol="0" anchor="t">
            <a:normAutofit/>
          </a:bodyPr>
          <a:lstStyle/>
          <a:p>
            <a:r>
              <a:rPr lang="en-US" sz="4400" b="1" dirty="0"/>
              <a:t>VIRTUAL ATHLETICS FORUM</a:t>
            </a:r>
          </a:p>
        </p:txBody>
      </p:sp>
      <p:pic>
        <p:nvPicPr>
          <p:cNvPr id="5" name="Picture 4">
            <a:extLst>
              <a:ext uri="{FF2B5EF4-FFF2-40B4-BE49-F238E27FC236}">
                <a16:creationId xmlns:a16="http://schemas.microsoft.com/office/drawing/2014/main" id="{9C4E97BC-8283-8942-AF13-91C0D9306D06}"/>
              </a:ext>
            </a:extLst>
          </p:cNvPr>
          <p:cNvPicPr>
            <a:picLocks noChangeAspect="1"/>
          </p:cNvPicPr>
          <p:nvPr/>
        </p:nvPicPr>
        <p:blipFill>
          <a:blip r:embed="rId5"/>
          <a:stretch>
            <a:fillRect/>
          </a:stretch>
        </p:blipFill>
        <p:spPr>
          <a:xfrm>
            <a:off x="838775" y="5367429"/>
            <a:ext cx="973092" cy="1178938"/>
          </a:xfrm>
          <a:prstGeom prst="rect">
            <a:avLst/>
          </a:prstGeom>
        </p:spPr>
      </p:pic>
    </p:spTree>
    <p:extLst>
      <p:ext uri="{BB962C8B-B14F-4D97-AF65-F5344CB8AC3E}">
        <p14:creationId xmlns:p14="http://schemas.microsoft.com/office/powerpoint/2010/main" val="17912574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rotWithShape="1">
          <a:blip r:embed="rId2"/>
          <a:stretch/>
        </a:blip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3DBBA26C-89C3-411F-9753-606A413F89A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11" name="Picture 10">
            <a:extLst>
              <a:ext uri="{FF2B5EF4-FFF2-40B4-BE49-F238E27FC236}">
                <a16:creationId xmlns:a16="http://schemas.microsoft.com/office/drawing/2014/main" id="{EEAD2215-6311-4D1C-B6B5-F57CB6BFCBC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13" name="Rectangle 12">
            <a:extLst>
              <a:ext uri="{FF2B5EF4-FFF2-40B4-BE49-F238E27FC236}">
                <a16:creationId xmlns:a16="http://schemas.microsoft.com/office/drawing/2014/main" id="{7BA5DE79-30D1-4A10-8DB9-0A6E523A97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a:extLst>
              <a:ext uri="{FF2B5EF4-FFF2-40B4-BE49-F238E27FC236}">
                <a16:creationId xmlns:a16="http://schemas.microsoft.com/office/drawing/2014/main" id="{9ABD0D63-D23F-4AE7-8270-4185EF9C1C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Rectangle 16">
            <a:extLst>
              <a:ext uri="{FF2B5EF4-FFF2-40B4-BE49-F238E27FC236}">
                <a16:creationId xmlns:a16="http://schemas.microsoft.com/office/drawing/2014/main" id="{72168E9E-94E9-4BE3-B88C-C8A4681177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7533" y="0"/>
            <a:ext cx="7934348"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 name="Rectangle 18">
            <a:extLst>
              <a:ext uri="{FF2B5EF4-FFF2-40B4-BE49-F238E27FC236}">
                <a16:creationId xmlns:a16="http://schemas.microsoft.com/office/drawing/2014/main" id="{12107AC1-AA0D-4097-B03D-FD3C632AB8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41881"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1" name="TextBox 20">
            <a:extLst>
              <a:ext uri="{FF2B5EF4-FFF2-40B4-BE49-F238E27FC236}">
                <a16:creationId xmlns:a16="http://schemas.microsoft.com/office/drawing/2014/main" id="{7C8D231A-EC46-4736-B00F-76D307082204}"/>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91282" y="3262852"/>
            <a:ext cx="415636" cy="461665"/>
          </a:xfrm>
          <a:prstGeom prst="rect">
            <a:avLst/>
          </a:prstGeom>
          <a:noFill/>
        </p:spPr>
        <p:txBody>
          <a:bodyPr wrap="square" rtlCol="0">
            <a:spAutoFit/>
          </a:bodyPr>
          <a:lstStyle/>
          <a:p>
            <a:pPr algn="r">
              <a:spcAft>
                <a:spcPts val="600"/>
              </a:spcAft>
            </a:pPr>
            <a:r>
              <a:rPr lang="en-US" sz="2400" dirty="0">
                <a:solidFill>
                  <a:schemeClr val="accent6"/>
                </a:solidFill>
                <a:latin typeface="Wingdings 3" panose="05040102010807070707" pitchFamily="18" charset="2"/>
              </a:rPr>
              <a:t>z</a:t>
            </a:r>
            <a:endParaRPr lang="en-US" sz="2400" dirty="0">
              <a:solidFill>
                <a:schemeClr val="accent6"/>
              </a:solidFill>
              <a:latin typeface="MS Shell Dlg 2" panose="020B0604030504040204" pitchFamily="34" charset="0"/>
            </a:endParaRPr>
          </a:p>
        </p:txBody>
      </p:sp>
      <p:sp useBgFill="1">
        <p:nvSpPr>
          <p:cNvPr id="23" name="Rectangle 22">
            <a:extLst>
              <a:ext uri="{FF2B5EF4-FFF2-40B4-BE49-F238E27FC236}">
                <a16:creationId xmlns:a16="http://schemas.microsoft.com/office/drawing/2014/main" id="{8F3CF990-ACB8-443A-BB74-D36EC8A00B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5" name="Picture 24">
            <a:extLst>
              <a:ext uri="{FF2B5EF4-FFF2-40B4-BE49-F238E27FC236}">
                <a16:creationId xmlns:a16="http://schemas.microsoft.com/office/drawing/2014/main" id="{00B98862-BEE1-44FB-A335-A1B9106B445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a:noFill/>
        </p:spPr>
      </p:pic>
      <p:sp>
        <p:nvSpPr>
          <p:cNvPr id="27" name="Freeform: Shape 26">
            <a:extLst>
              <a:ext uri="{FF2B5EF4-FFF2-40B4-BE49-F238E27FC236}">
                <a16:creationId xmlns:a16="http://schemas.microsoft.com/office/drawing/2014/main" id="{65F94F98-3A57-49AA-838E-91AAF600B6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3678519" y="-1660968"/>
            <a:ext cx="5838229" cy="11188733"/>
          </a:xfrm>
          <a:custGeom>
            <a:avLst/>
            <a:gdLst>
              <a:gd name="connsiteX0" fmla="*/ 0 w 7821919"/>
              <a:gd name="connsiteY0" fmla="*/ 0 h 6858000"/>
              <a:gd name="connsiteX1" fmla="*/ 6983367 w 7821919"/>
              <a:gd name="connsiteY1" fmla="*/ 0 h 6858000"/>
              <a:gd name="connsiteX2" fmla="*/ 6982269 w 7821919"/>
              <a:gd name="connsiteY2" fmla="*/ 1331 h 6858000"/>
              <a:gd name="connsiteX3" fmla="*/ 6833782 w 7821919"/>
              <a:gd name="connsiteY3" fmla="*/ 487443 h 6858000"/>
              <a:gd name="connsiteX4" fmla="*/ 6851446 w 7821919"/>
              <a:gd name="connsiteY4" fmla="*/ 662666 h 6858000"/>
              <a:gd name="connsiteX5" fmla="*/ 6857532 w 7821919"/>
              <a:gd name="connsiteY5" fmla="*/ 686333 h 6858000"/>
              <a:gd name="connsiteX6" fmla="*/ 6806927 w 7821919"/>
              <a:gd name="connsiteY6" fmla="*/ 699345 h 6858000"/>
              <a:gd name="connsiteX7" fmla="*/ 5555365 w 7821919"/>
              <a:gd name="connsiteY7" fmla="*/ 2400515 h 6858000"/>
              <a:gd name="connsiteX8" fmla="*/ 7336617 w 7821919"/>
              <a:gd name="connsiteY8" fmla="*/ 4181767 h 6858000"/>
              <a:gd name="connsiteX9" fmla="*/ 7452815 w 7821919"/>
              <a:gd name="connsiteY9" fmla="*/ 4175900 h 6858000"/>
              <a:gd name="connsiteX10" fmla="*/ 7437456 w 7821919"/>
              <a:gd name="connsiteY10" fmla="*/ 4225378 h 6858000"/>
              <a:gd name="connsiteX11" fmla="*/ 7428275 w 7821919"/>
              <a:gd name="connsiteY11" fmla="*/ 4316448 h 6858000"/>
              <a:gd name="connsiteX12" fmla="*/ 7789089 w 7821919"/>
              <a:gd name="connsiteY12" fmla="*/ 4759152 h 6858000"/>
              <a:gd name="connsiteX13" fmla="*/ 7821919 w 7821919"/>
              <a:gd name="connsiteY13" fmla="*/ 4762461 h 6858000"/>
              <a:gd name="connsiteX14" fmla="*/ 7809638 w 7821919"/>
              <a:gd name="connsiteY14" fmla="*/ 4785088 h 6858000"/>
              <a:gd name="connsiteX15" fmla="*/ 7794661 w 7821919"/>
              <a:gd name="connsiteY15" fmla="*/ 4833335 h 6858000"/>
              <a:gd name="connsiteX16" fmla="*/ 7524776 w 7821919"/>
              <a:gd name="connsiteY16" fmla="*/ 4917113 h 6858000"/>
              <a:gd name="connsiteX17" fmla="*/ 6642110 w 7821919"/>
              <a:gd name="connsiteY17" fmla="*/ 6248746 h 6858000"/>
              <a:gd name="connsiteX18" fmla="*/ 6755682 w 7821919"/>
              <a:gd name="connsiteY18" fmla="*/ 6811285 h 6858000"/>
              <a:gd name="connsiteX19" fmla="*/ 6778185 w 7821919"/>
              <a:gd name="connsiteY19" fmla="*/ 6858000 h 6858000"/>
              <a:gd name="connsiteX20" fmla="*/ 0 w 7821919"/>
              <a:gd name="connsiteY2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7821919" h="6858000">
                <a:moveTo>
                  <a:pt x="0" y="0"/>
                </a:moveTo>
                <a:lnTo>
                  <a:pt x="6983367" y="0"/>
                </a:lnTo>
                <a:lnTo>
                  <a:pt x="6982269" y="1331"/>
                </a:lnTo>
                <a:cubicBezTo>
                  <a:pt x="6888522" y="140095"/>
                  <a:pt x="6833782" y="307376"/>
                  <a:pt x="6833782" y="487443"/>
                </a:cubicBezTo>
                <a:cubicBezTo>
                  <a:pt x="6833782" y="547466"/>
                  <a:pt x="6839864" y="606067"/>
                  <a:pt x="6851446" y="662666"/>
                </a:cubicBezTo>
                <a:lnTo>
                  <a:pt x="6857532" y="686333"/>
                </a:lnTo>
                <a:lnTo>
                  <a:pt x="6806927" y="699345"/>
                </a:lnTo>
                <a:cubicBezTo>
                  <a:pt x="6081835" y="924872"/>
                  <a:pt x="5555365" y="1601212"/>
                  <a:pt x="5555365" y="2400515"/>
                </a:cubicBezTo>
                <a:cubicBezTo>
                  <a:pt x="5555365" y="3384273"/>
                  <a:pt x="6352859" y="4181767"/>
                  <a:pt x="7336617" y="4181767"/>
                </a:cubicBezTo>
                <a:lnTo>
                  <a:pt x="7452815" y="4175900"/>
                </a:lnTo>
                <a:lnTo>
                  <a:pt x="7437456" y="4225378"/>
                </a:lnTo>
                <a:cubicBezTo>
                  <a:pt x="7431436" y="4254794"/>
                  <a:pt x="7428275" y="4285252"/>
                  <a:pt x="7428275" y="4316448"/>
                </a:cubicBezTo>
                <a:cubicBezTo>
                  <a:pt x="7428275" y="4534821"/>
                  <a:pt x="7583172" y="4717015"/>
                  <a:pt x="7789089" y="4759152"/>
                </a:cubicBezTo>
                <a:lnTo>
                  <a:pt x="7821919" y="4762461"/>
                </a:lnTo>
                <a:lnTo>
                  <a:pt x="7809638" y="4785088"/>
                </a:lnTo>
                <a:lnTo>
                  <a:pt x="7794661" y="4833335"/>
                </a:lnTo>
                <a:lnTo>
                  <a:pt x="7524776" y="4917113"/>
                </a:lnTo>
                <a:cubicBezTo>
                  <a:pt x="7006070" y="5136507"/>
                  <a:pt x="6642110" y="5650122"/>
                  <a:pt x="6642110" y="6248746"/>
                </a:cubicBezTo>
                <a:cubicBezTo>
                  <a:pt x="6642110" y="6448287"/>
                  <a:pt x="6682550" y="6638383"/>
                  <a:pt x="6755682" y="6811285"/>
                </a:cubicBezTo>
                <a:lnTo>
                  <a:pt x="6778185" y="6858000"/>
                </a:lnTo>
                <a:lnTo>
                  <a:pt x="0" y="6858000"/>
                </a:lnTo>
                <a:close/>
              </a:path>
            </a:pathLst>
          </a:custGeom>
          <a:gradFill>
            <a:gsLst>
              <a:gs pos="25000">
                <a:schemeClr val="accent1">
                  <a:alpha val="0"/>
                </a:schemeClr>
              </a:gs>
              <a:gs pos="100000">
                <a:schemeClr val="accent1">
                  <a:alpha val="75000"/>
                </a:schemeClr>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29" name="Picture 28">
            <a:extLst>
              <a:ext uri="{FF2B5EF4-FFF2-40B4-BE49-F238E27FC236}">
                <a16:creationId xmlns:a16="http://schemas.microsoft.com/office/drawing/2014/main" id="{7185CF21-0594-48C0-9F3E-254D6BCE9D9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45489" y="-5487"/>
            <a:ext cx="12189867" cy="6858000"/>
          </a:xfrm>
          <a:prstGeom prst="rect">
            <a:avLst/>
          </a:prstGeom>
        </p:spPr>
      </p:pic>
      <p:sp>
        <p:nvSpPr>
          <p:cNvPr id="31" name="Rectangle 30">
            <a:extLst>
              <a:ext uri="{FF2B5EF4-FFF2-40B4-BE49-F238E27FC236}">
                <a16:creationId xmlns:a16="http://schemas.microsoft.com/office/drawing/2014/main" id="{A0B5529D-5CAA-4BF2-B5C9-34705E7661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59909" cy="6858000"/>
          </a:xfrm>
          <a:prstGeom prst="rect">
            <a:avLst/>
          </a:prstGeom>
          <a:solidFill>
            <a:schemeClr val="bg2">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3" name="Freeform: Shape 32">
            <a:extLst>
              <a:ext uri="{FF2B5EF4-FFF2-40B4-BE49-F238E27FC236}">
                <a16:creationId xmlns:a16="http://schemas.microsoft.com/office/drawing/2014/main" id="{FBD68200-BC03-4015-860B-CD5C30CD76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59910" y="0"/>
            <a:ext cx="7869544" cy="6858000"/>
          </a:xfrm>
          <a:custGeom>
            <a:avLst/>
            <a:gdLst>
              <a:gd name="connsiteX0" fmla="*/ 0 w 7821919"/>
              <a:gd name="connsiteY0" fmla="*/ 0 h 6858000"/>
              <a:gd name="connsiteX1" fmla="*/ 6983367 w 7821919"/>
              <a:gd name="connsiteY1" fmla="*/ 0 h 6858000"/>
              <a:gd name="connsiteX2" fmla="*/ 6982269 w 7821919"/>
              <a:gd name="connsiteY2" fmla="*/ 1331 h 6858000"/>
              <a:gd name="connsiteX3" fmla="*/ 6833782 w 7821919"/>
              <a:gd name="connsiteY3" fmla="*/ 487443 h 6858000"/>
              <a:gd name="connsiteX4" fmla="*/ 6851446 w 7821919"/>
              <a:gd name="connsiteY4" fmla="*/ 662666 h 6858000"/>
              <a:gd name="connsiteX5" fmla="*/ 6857532 w 7821919"/>
              <a:gd name="connsiteY5" fmla="*/ 686333 h 6858000"/>
              <a:gd name="connsiteX6" fmla="*/ 6806927 w 7821919"/>
              <a:gd name="connsiteY6" fmla="*/ 699345 h 6858000"/>
              <a:gd name="connsiteX7" fmla="*/ 5555365 w 7821919"/>
              <a:gd name="connsiteY7" fmla="*/ 2400515 h 6858000"/>
              <a:gd name="connsiteX8" fmla="*/ 7336617 w 7821919"/>
              <a:gd name="connsiteY8" fmla="*/ 4181767 h 6858000"/>
              <a:gd name="connsiteX9" fmla="*/ 7452815 w 7821919"/>
              <a:gd name="connsiteY9" fmla="*/ 4175900 h 6858000"/>
              <a:gd name="connsiteX10" fmla="*/ 7437456 w 7821919"/>
              <a:gd name="connsiteY10" fmla="*/ 4225378 h 6858000"/>
              <a:gd name="connsiteX11" fmla="*/ 7428275 w 7821919"/>
              <a:gd name="connsiteY11" fmla="*/ 4316448 h 6858000"/>
              <a:gd name="connsiteX12" fmla="*/ 7789089 w 7821919"/>
              <a:gd name="connsiteY12" fmla="*/ 4759152 h 6858000"/>
              <a:gd name="connsiteX13" fmla="*/ 7821919 w 7821919"/>
              <a:gd name="connsiteY13" fmla="*/ 4762461 h 6858000"/>
              <a:gd name="connsiteX14" fmla="*/ 7809638 w 7821919"/>
              <a:gd name="connsiteY14" fmla="*/ 4785088 h 6858000"/>
              <a:gd name="connsiteX15" fmla="*/ 7794661 w 7821919"/>
              <a:gd name="connsiteY15" fmla="*/ 4833335 h 6858000"/>
              <a:gd name="connsiteX16" fmla="*/ 7524776 w 7821919"/>
              <a:gd name="connsiteY16" fmla="*/ 4917113 h 6858000"/>
              <a:gd name="connsiteX17" fmla="*/ 6642110 w 7821919"/>
              <a:gd name="connsiteY17" fmla="*/ 6248746 h 6858000"/>
              <a:gd name="connsiteX18" fmla="*/ 6755682 w 7821919"/>
              <a:gd name="connsiteY18" fmla="*/ 6811285 h 6858000"/>
              <a:gd name="connsiteX19" fmla="*/ 6778185 w 7821919"/>
              <a:gd name="connsiteY19" fmla="*/ 6858000 h 6858000"/>
              <a:gd name="connsiteX20" fmla="*/ 0 w 7821919"/>
              <a:gd name="connsiteY2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7821919" h="6858000">
                <a:moveTo>
                  <a:pt x="0" y="0"/>
                </a:moveTo>
                <a:lnTo>
                  <a:pt x="6983367" y="0"/>
                </a:lnTo>
                <a:lnTo>
                  <a:pt x="6982269" y="1331"/>
                </a:lnTo>
                <a:cubicBezTo>
                  <a:pt x="6888522" y="140095"/>
                  <a:pt x="6833782" y="307376"/>
                  <a:pt x="6833782" y="487443"/>
                </a:cubicBezTo>
                <a:cubicBezTo>
                  <a:pt x="6833782" y="547466"/>
                  <a:pt x="6839864" y="606067"/>
                  <a:pt x="6851446" y="662666"/>
                </a:cubicBezTo>
                <a:lnTo>
                  <a:pt x="6857532" y="686333"/>
                </a:lnTo>
                <a:lnTo>
                  <a:pt x="6806927" y="699345"/>
                </a:lnTo>
                <a:cubicBezTo>
                  <a:pt x="6081835" y="924872"/>
                  <a:pt x="5555365" y="1601212"/>
                  <a:pt x="5555365" y="2400515"/>
                </a:cubicBezTo>
                <a:cubicBezTo>
                  <a:pt x="5555365" y="3384273"/>
                  <a:pt x="6352859" y="4181767"/>
                  <a:pt x="7336617" y="4181767"/>
                </a:cubicBezTo>
                <a:lnTo>
                  <a:pt x="7452815" y="4175900"/>
                </a:lnTo>
                <a:lnTo>
                  <a:pt x="7437456" y="4225378"/>
                </a:lnTo>
                <a:cubicBezTo>
                  <a:pt x="7431436" y="4254794"/>
                  <a:pt x="7428275" y="4285252"/>
                  <a:pt x="7428275" y="4316448"/>
                </a:cubicBezTo>
                <a:cubicBezTo>
                  <a:pt x="7428275" y="4534821"/>
                  <a:pt x="7583172" y="4717015"/>
                  <a:pt x="7789089" y="4759152"/>
                </a:cubicBezTo>
                <a:lnTo>
                  <a:pt x="7821919" y="4762461"/>
                </a:lnTo>
                <a:lnTo>
                  <a:pt x="7809638" y="4785088"/>
                </a:lnTo>
                <a:lnTo>
                  <a:pt x="7794661" y="4833335"/>
                </a:lnTo>
                <a:lnTo>
                  <a:pt x="7524776" y="4917113"/>
                </a:lnTo>
                <a:cubicBezTo>
                  <a:pt x="7006070" y="5136507"/>
                  <a:pt x="6642110" y="5650122"/>
                  <a:pt x="6642110" y="6248746"/>
                </a:cubicBezTo>
                <a:cubicBezTo>
                  <a:pt x="6642110" y="6448287"/>
                  <a:pt x="6682550" y="6638383"/>
                  <a:pt x="6755682" y="6811285"/>
                </a:cubicBezTo>
                <a:lnTo>
                  <a:pt x="6778185" y="6858000"/>
                </a:lnTo>
                <a:lnTo>
                  <a:pt x="0" y="6858000"/>
                </a:lnTo>
                <a:close/>
              </a:path>
            </a:pathLst>
          </a:custGeom>
          <a:gradFill>
            <a:gsLst>
              <a:gs pos="25996">
                <a:srgbClr val="1F2D29">
                  <a:alpha val="4000"/>
                </a:srgbClr>
              </a:gs>
              <a:gs pos="20000">
                <a:schemeClr val="bg2">
                  <a:alpha val="0"/>
                </a:schemeClr>
              </a:gs>
              <a:gs pos="100000">
                <a:schemeClr val="bg2"/>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sp>
      <p:sp>
        <p:nvSpPr>
          <p:cNvPr id="35" name="Oval 34">
            <a:extLst>
              <a:ext uri="{FF2B5EF4-FFF2-40B4-BE49-F238E27FC236}">
                <a16:creationId xmlns:a16="http://schemas.microsoft.com/office/drawing/2014/main" id="{332A6F87-AC28-4AA8-B8A6-AEBC67BD0D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47567" y="2282700"/>
            <a:ext cx="967148" cy="967148"/>
          </a:xfrm>
          <a:prstGeom prst="ellipse">
            <a:avLst/>
          </a:prstGeom>
          <a:gradFill>
            <a:gsLst>
              <a:gs pos="0">
                <a:schemeClr val="bg2">
                  <a:alpha val="0"/>
                </a:schemeClr>
              </a:gs>
              <a:gs pos="100000">
                <a:schemeClr val="accent1">
                  <a:alpha val="21000"/>
                </a:schemeClr>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itle 1">
            <a:extLst>
              <a:ext uri="{FF2B5EF4-FFF2-40B4-BE49-F238E27FC236}">
                <a16:creationId xmlns:a16="http://schemas.microsoft.com/office/drawing/2014/main" id="{E9DFF146-D176-BD41-8780-C399F5DDADE0}"/>
              </a:ext>
            </a:extLst>
          </p:cNvPr>
          <p:cNvSpPr>
            <a:spLocks noGrp="1"/>
          </p:cNvSpPr>
          <p:nvPr>
            <p:ph type="title"/>
          </p:nvPr>
        </p:nvSpPr>
        <p:spPr>
          <a:xfrm>
            <a:off x="1324840" y="729052"/>
            <a:ext cx="6323992" cy="5680480"/>
          </a:xfrm>
        </p:spPr>
        <p:txBody>
          <a:bodyPr vert="horz" lIns="91440" tIns="45720" rIns="91440" bIns="45720" rtlCol="0" anchor="t">
            <a:normAutofit fontScale="90000"/>
          </a:bodyPr>
          <a:lstStyle/>
          <a:p>
            <a:pPr algn="l"/>
            <a:r>
              <a:rPr lang="en-US" sz="3300" dirty="0"/>
              <a:t>Welcome</a:t>
            </a:r>
            <a:br>
              <a:rPr lang="en-US" sz="3300" dirty="0"/>
            </a:br>
            <a:r>
              <a:rPr lang="en-US" sz="3300" dirty="0"/>
              <a:t>Pacific Coast Athletic Conference</a:t>
            </a:r>
          </a:p>
          <a:p>
            <a:pPr algn="l"/>
            <a:r>
              <a:rPr lang="en-US" sz="3300" dirty="0"/>
              <a:t>Athletics Update	</a:t>
            </a:r>
          </a:p>
          <a:p>
            <a:pPr algn="l"/>
            <a:r>
              <a:rPr lang="en-US" sz="3300" dirty="0"/>
              <a:t>Academic Advising</a:t>
            </a:r>
            <a:br>
              <a:rPr lang="en-US" sz="3300" dirty="0"/>
            </a:br>
            <a:r>
              <a:rPr lang="en-US" sz="3300" dirty="0"/>
              <a:t>Virtual Commencement</a:t>
            </a:r>
          </a:p>
          <a:p>
            <a:pPr algn="l"/>
            <a:r>
              <a:rPr lang="en-US" sz="3300" dirty="0"/>
              <a:t>Counseling</a:t>
            </a:r>
          </a:p>
          <a:p>
            <a:pPr algn="l"/>
            <a:r>
              <a:rPr lang="en-US" sz="3300" dirty="0"/>
              <a:t>Admissions &amp; Records</a:t>
            </a:r>
          </a:p>
          <a:p>
            <a:pPr algn="l"/>
            <a:r>
              <a:rPr lang="en-US" sz="3300" dirty="0"/>
              <a:t>Eligibility</a:t>
            </a:r>
          </a:p>
          <a:p>
            <a:pPr algn="l"/>
            <a:r>
              <a:rPr lang="en-US" sz="3300" dirty="0"/>
              <a:t>Athletic Training</a:t>
            </a:r>
          </a:p>
          <a:p>
            <a:pPr algn="l"/>
            <a:r>
              <a:rPr lang="en-US" sz="3300" dirty="0"/>
              <a:t>Equipment</a:t>
            </a:r>
            <a:br>
              <a:rPr lang="en-US" sz="3300" dirty="0"/>
            </a:br>
            <a:r>
              <a:rPr lang="en-US" sz="3300" dirty="0"/>
              <a:t>Financial Aid</a:t>
            </a:r>
            <a:br>
              <a:rPr lang="en-US" sz="3300" dirty="0"/>
            </a:br>
            <a:r>
              <a:rPr lang="en-US" sz="3300" dirty="0"/>
              <a:t>Q &amp; A				</a:t>
            </a:r>
            <a:r>
              <a:rPr lang="en-US" sz="2000" dirty="0"/>
              <a:t>	</a:t>
            </a:r>
          </a:p>
        </p:txBody>
      </p:sp>
      <p:pic>
        <p:nvPicPr>
          <p:cNvPr id="18" name="Picture 17" descr="A close up of a sign&#10;&#10;Description automatically generated">
            <a:extLst>
              <a:ext uri="{FF2B5EF4-FFF2-40B4-BE49-F238E27FC236}">
                <a16:creationId xmlns:a16="http://schemas.microsoft.com/office/drawing/2014/main" id="{58945427-EDD5-0E42-B3ED-06CCE1AD988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573937" y="5143501"/>
            <a:ext cx="939800" cy="1143000"/>
          </a:xfrm>
          <a:prstGeom prst="rect">
            <a:avLst/>
          </a:prstGeom>
        </p:spPr>
      </p:pic>
    </p:spTree>
    <p:extLst>
      <p:ext uri="{BB962C8B-B14F-4D97-AF65-F5344CB8AC3E}">
        <p14:creationId xmlns:p14="http://schemas.microsoft.com/office/powerpoint/2010/main" val="7604039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3DBBA26C-89C3-411F-9753-606A413F89A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9" name="Picture 8">
            <a:extLst>
              <a:ext uri="{FF2B5EF4-FFF2-40B4-BE49-F238E27FC236}">
                <a16:creationId xmlns:a16="http://schemas.microsoft.com/office/drawing/2014/main" id="{EEAD2215-6311-4D1C-B6B5-F57CB6BFCBC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11" name="Rectangle 10">
            <a:extLst>
              <a:ext uri="{FF2B5EF4-FFF2-40B4-BE49-F238E27FC236}">
                <a16:creationId xmlns:a16="http://schemas.microsoft.com/office/drawing/2014/main" id="{7BA5DE79-30D1-4A10-8DB9-0A6E523A97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a:extLst>
              <a:ext uri="{FF2B5EF4-FFF2-40B4-BE49-F238E27FC236}">
                <a16:creationId xmlns:a16="http://schemas.microsoft.com/office/drawing/2014/main" id="{9ABD0D63-D23F-4AE7-8270-4185EF9C1C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a:extLst>
              <a:ext uri="{FF2B5EF4-FFF2-40B4-BE49-F238E27FC236}">
                <a16:creationId xmlns:a16="http://schemas.microsoft.com/office/drawing/2014/main" id="{72168E9E-94E9-4BE3-B88C-C8A4681177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7533" y="0"/>
            <a:ext cx="7934348"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Rectangle 16">
            <a:extLst>
              <a:ext uri="{FF2B5EF4-FFF2-40B4-BE49-F238E27FC236}">
                <a16:creationId xmlns:a16="http://schemas.microsoft.com/office/drawing/2014/main" id="{12107AC1-AA0D-4097-B03D-FD3C632AB8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41881"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 name="TextBox 18">
            <a:extLst>
              <a:ext uri="{FF2B5EF4-FFF2-40B4-BE49-F238E27FC236}">
                <a16:creationId xmlns:a16="http://schemas.microsoft.com/office/drawing/2014/main" id="{7C8D231A-EC46-4736-B00F-76D307082204}"/>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91282" y="3262852"/>
            <a:ext cx="415636" cy="461665"/>
          </a:xfrm>
          <a:prstGeom prst="rect">
            <a:avLst/>
          </a:prstGeom>
          <a:noFill/>
        </p:spPr>
        <p:txBody>
          <a:bodyPr wrap="square" rtlCol="0">
            <a:spAutoFit/>
          </a:bodyPr>
          <a:lstStyle/>
          <a:p>
            <a:pPr algn="r">
              <a:spcAft>
                <a:spcPts val="600"/>
              </a:spcAft>
            </a:pPr>
            <a:r>
              <a:rPr lang="en-US" sz="2400" dirty="0">
                <a:solidFill>
                  <a:schemeClr val="accent6"/>
                </a:solidFill>
                <a:latin typeface="Wingdings 3" panose="05040102010807070707" pitchFamily="18" charset="2"/>
              </a:rPr>
              <a:t>z</a:t>
            </a:r>
            <a:endParaRPr lang="en-US" sz="2400" dirty="0">
              <a:solidFill>
                <a:schemeClr val="accent6"/>
              </a:solidFill>
              <a:latin typeface="MS Shell Dlg 2" panose="020B0604030504040204" pitchFamily="34" charset="0"/>
            </a:endParaRPr>
          </a:p>
        </p:txBody>
      </p:sp>
      <p:sp useBgFill="1">
        <p:nvSpPr>
          <p:cNvPr id="21" name="Rectangle 20">
            <a:extLst>
              <a:ext uri="{FF2B5EF4-FFF2-40B4-BE49-F238E27FC236}">
                <a16:creationId xmlns:a16="http://schemas.microsoft.com/office/drawing/2014/main" id="{92806DFD-E192-42CC-B190-3C4C95B8FF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9867"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558A0B6A-DEC0-46AC-8D12-B6E45FCD1E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33" y="0"/>
            <a:ext cx="12189867" cy="6858001"/>
          </a:xfrm>
          <a:prstGeom prst="rect">
            <a:avLst/>
          </a:prstGeom>
          <a:solidFill>
            <a:schemeClr val="tx2">
              <a:alpha val="1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5" name="Picture 24">
            <a:extLst>
              <a:ext uri="{FF2B5EF4-FFF2-40B4-BE49-F238E27FC236}">
                <a16:creationId xmlns:a16="http://schemas.microsoft.com/office/drawing/2014/main" id="{8C1A506D-EB69-4549-9782-F0EBB2A9AE9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sp>
        <p:nvSpPr>
          <p:cNvPr id="14" name="Title 1">
            <a:extLst>
              <a:ext uri="{FF2B5EF4-FFF2-40B4-BE49-F238E27FC236}">
                <a16:creationId xmlns:a16="http://schemas.microsoft.com/office/drawing/2014/main" id="{652F6F57-6BE5-3B4A-BF21-D45AC6EB42FB}"/>
              </a:ext>
            </a:extLst>
          </p:cNvPr>
          <p:cNvSpPr txBox="1">
            <a:spLocks/>
          </p:cNvSpPr>
          <p:nvPr/>
        </p:nvSpPr>
        <p:spPr>
          <a:xfrm>
            <a:off x="1232637" y="1706137"/>
            <a:ext cx="9571781" cy="2506422"/>
          </a:xfrm>
          <a:prstGeom prst="rect">
            <a:avLst/>
          </a:prstGeom>
        </p:spPr>
        <p:txBody>
          <a:bodyPr vert="horz" lIns="91440" tIns="45720" rIns="91440" bIns="45720" rtlCol="0" anchor="b">
            <a:normAutofit/>
          </a:bodyPr>
          <a:lstStyle>
            <a:lvl1pPr algn="r" defTabSz="914400" rtl="0" eaLnBrk="1" latinLnBrk="0" hangingPunct="1">
              <a:lnSpc>
                <a:spcPct val="90000"/>
              </a:lnSpc>
              <a:spcBef>
                <a:spcPct val="0"/>
              </a:spcBef>
              <a:buNone/>
              <a:defRPr sz="3400" b="0" i="0" kern="1200" cap="none">
                <a:solidFill>
                  <a:schemeClr val="tx1"/>
                </a:solidFill>
                <a:effectLst/>
                <a:latin typeface="+mj-lt"/>
                <a:ea typeface="+mj-ea"/>
                <a:cs typeface="+mj-cs"/>
              </a:defRPr>
            </a:lvl1pPr>
          </a:lstStyle>
          <a:p>
            <a:pPr algn="ctr"/>
            <a:r>
              <a:rPr lang="en-US" sz="6000" b="1" dirty="0"/>
              <a:t>WELCOME</a:t>
            </a:r>
            <a:br>
              <a:rPr lang="en-US" sz="5100" dirty="0"/>
            </a:br>
            <a:r>
              <a:rPr lang="en-US" sz="4500" dirty="0"/>
              <a:t>Presented by Aaron </a:t>
            </a:r>
            <a:r>
              <a:rPr lang="en-US" sz="4500" dirty="0" err="1"/>
              <a:t>Starck</a:t>
            </a:r>
            <a:br>
              <a:rPr lang="en-US" sz="4500" dirty="0"/>
            </a:br>
            <a:r>
              <a:rPr lang="en-US" sz="3500" dirty="0"/>
              <a:t>Interim Vice President of Student Services</a:t>
            </a:r>
          </a:p>
        </p:txBody>
      </p:sp>
      <p:pic>
        <p:nvPicPr>
          <p:cNvPr id="16" name="Picture 15" descr="A close up of a sign&#10;&#10;Description automatically generated">
            <a:extLst>
              <a:ext uri="{FF2B5EF4-FFF2-40B4-BE49-F238E27FC236}">
                <a16:creationId xmlns:a16="http://schemas.microsoft.com/office/drawing/2014/main" id="{BCFDF38E-CCCA-BD47-900B-722633B0800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573937" y="5143501"/>
            <a:ext cx="939800" cy="1143000"/>
          </a:xfrm>
          <a:prstGeom prst="rect">
            <a:avLst/>
          </a:prstGeom>
        </p:spPr>
      </p:pic>
    </p:spTree>
    <p:extLst>
      <p:ext uri="{BB962C8B-B14F-4D97-AF65-F5344CB8AC3E}">
        <p14:creationId xmlns:p14="http://schemas.microsoft.com/office/powerpoint/2010/main" val="35731571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3DBBA26C-89C3-411F-9753-606A413F89A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9" name="Picture 8">
            <a:extLst>
              <a:ext uri="{FF2B5EF4-FFF2-40B4-BE49-F238E27FC236}">
                <a16:creationId xmlns:a16="http://schemas.microsoft.com/office/drawing/2014/main" id="{EEAD2215-6311-4D1C-B6B5-F57CB6BFCBC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11" name="Rectangle 10">
            <a:extLst>
              <a:ext uri="{FF2B5EF4-FFF2-40B4-BE49-F238E27FC236}">
                <a16:creationId xmlns:a16="http://schemas.microsoft.com/office/drawing/2014/main" id="{7BA5DE79-30D1-4A10-8DB9-0A6E523A97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a:extLst>
              <a:ext uri="{FF2B5EF4-FFF2-40B4-BE49-F238E27FC236}">
                <a16:creationId xmlns:a16="http://schemas.microsoft.com/office/drawing/2014/main" id="{9ABD0D63-D23F-4AE7-8270-4185EF9C1C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a:extLst>
              <a:ext uri="{FF2B5EF4-FFF2-40B4-BE49-F238E27FC236}">
                <a16:creationId xmlns:a16="http://schemas.microsoft.com/office/drawing/2014/main" id="{72168E9E-94E9-4BE3-B88C-C8A4681177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7533" y="0"/>
            <a:ext cx="7934348"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Rectangle 16">
            <a:extLst>
              <a:ext uri="{FF2B5EF4-FFF2-40B4-BE49-F238E27FC236}">
                <a16:creationId xmlns:a16="http://schemas.microsoft.com/office/drawing/2014/main" id="{12107AC1-AA0D-4097-B03D-FD3C632AB8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41881"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 name="TextBox 18">
            <a:extLst>
              <a:ext uri="{FF2B5EF4-FFF2-40B4-BE49-F238E27FC236}">
                <a16:creationId xmlns:a16="http://schemas.microsoft.com/office/drawing/2014/main" id="{7C8D231A-EC46-4736-B00F-76D307082204}"/>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91282" y="3262852"/>
            <a:ext cx="415636" cy="461665"/>
          </a:xfrm>
          <a:prstGeom prst="rect">
            <a:avLst/>
          </a:prstGeom>
          <a:noFill/>
        </p:spPr>
        <p:txBody>
          <a:bodyPr wrap="square" rtlCol="0">
            <a:spAutoFit/>
          </a:bodyPr>
          <a:lstStyle/>
          <a:p>
            <a:pPr algn="r">
              <a:spcAft>
                <a:spcPts val="600"/>
              </a:spcAft>
            </a:pPr>
            <a:r>
              <a:rPr lang="en-US" sz="2400" dirty="0">
                <a:solidFill>
                  <a:schemeClr val="accent6"/>
                </a:solidFill>
                <a:latin typeface="Wingdings 3" panose="05040102010807070707" pitchFamily="18" charset="2"/>
              </a:rPr>
              <a:t>z</a:t>
            </a:r>
            <a:endParaRPr lang="en-US" sz="2400" dirty="0">
              <a:solidFill>
                <a:schemeClr val="accent6"/>
              </a:solidFill>
              <a:latin typeface="MS Shell Dlg 2" panose="020B0604030504040204" pitchFamily="34" charset="0"/>
            </a:endParaRPr>
          </a:p>
        </p:txBody>
      </p:sp>
      <p:sp useBgFill="1">
        <p:nvSpPr>
          <p:cNvPr id="21" name="Rectangle 20">
            <a:extLst>
              <a:ext uri="{FF2B5EF4-FFF2-40B4-BE49-F238E27FC236}">
                <a16:creationId xmlns:a16="http://schemas.microsoft.com/office/drawing/2014/main" id="{92806DFD-E192-42CC-B190-3C4C95B8FF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9867"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558A0B6A-DEC0-46AC-8D12-B6E45FCD1E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33" y="0"/>
            <a:ext cx="12189867" cy="6858001"/>
          </a:xfrm>
          <a:prstGeom prst="rect">
            <a:avLst/>
          </a:prstGeom>
          <a:solidFill>
            <a:schemeClr val="tx2">
              <a:alpha val="1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5" name="Picture 24">
            <a:extLst>
              <a:ext uri="{FF2B5EF4-FFF2-40B4-BE49-F238E27FC236}">
                <a16:creationId xmlns:a16="http://schemas.microsoft.com/office/drawing/2014/main" id="{8C1A506D-EB69-4549-9782-F0EBB2A9AE9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16" name="Picture 15" descr="A close up of a sign&#10;&#10;Description automatically generated">
            <a:extLst>
              <a:ext uri="{FF2B5EF4-FFF2-40B4-BE49-F238E27FC236}">
                <a16:creationId xmlns:a16="http://schemas.microsoft.com/office/drawing/2014/main" id="{BCFDF38E-CCCA-BD47-900B-722633B0800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573937" y="5143501"/>
            <a:ext cx="939800" cy="1143000"/>
          </a:xfrm>
          <a:prstGeom prst="rect">
            <a:avLst/>
          </a:prstGeom>
        </p:spPr>
      </p:pic>
      <p:sp>
        <p:nvSpPr>
          <p:cNvPr id="18" name="Title 1">
            <a:extLst>
              <a:ext uri="{FF2B5EF4-FFF2-40B4-BE49-F238E27FC236}">
                <a16:creationId xmlns:a16="http://schemas.microsoft.com/office/drawing/2014/main" id="{A5B14A13-809A-5949-8559-C13ECC41D86F}"/>
              </a:ext>
            </a:extLst>
          </p:cNvPr>
          <p:cNvSpPr>
            <a:spLocks noGrp="1"/>
          </p:cNvSpPr>
          <p:nvPr>
            <p:ph type="title"/>
          </p:nvPr>
        </p:nvSpPr>
        <p:spPr>
          <a:xfrm>
            <a:off x="492368" y="1706136"/>
            <a:ext cx="11220660" cy="2865865"/>
          </a:xfrm>
        </p:spPr>
        <p:txBody>
          <a:bodyPr vert="horz" lIns="91440" tIns="45720" rIns="91440" bIns="45720" rtlCol="0" anchor="b">
            <a:normAutofit/>
          </a:bodyPr>
          <a:lstStyle/>
          <a:p>
            <a:pPr algn="ctr"/>
            <a:r>
              <a:rPr lang="en-US" sz="6000" b="1" dirty="0"/>
              <a:t>PACIFIC COAST ATHLETIC CONFERENCE (PCAC)</a:t>
            </a:r>
            <a:br>
              <a:rPr lang="en-US" sz="5100" dirty="0"/>
            </a:br>
            <a:r>
              <a:rPr lang="en-US" sz="4500" dirty="0"/>
              <a:t>Commissioner John Woods</a:t>
            </a:r>
            <a:endParaRPr lang="en-US" sz="3500" dirty="0"/>
          </a:p>
        </p:txBody>
      </p:sp>
    </p:spTree>
    <p:extLst>
      <p:ext uri="{BB962C8B-B14F-4D97-AF65-F5344CB8AC3E}">
        <p14:creationId xmlns:p14="http://schemas.microsoft.com/office/powerpoint/2010/main" val="11115514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6">
            <a:extLst>
              <a:ext uri="{FF2B5EF4-FFF2-40B4-BE49-F238E27FC236}">
                <a16:creationId xmlns:a16="http://schemas.microsoft.com/office/drawing/2014/main" id="{3DBBA26C-89C3-411F-9753-606A413F89A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5" name="Picture 8">
            <a:extLst>
              <a:ext uri="{FF2B5EF4-FFF2-40B4-BE49-F238E27FC236}">
                <a16:creationId xmlns:a16="http://schemas.microsoft.com/office/drawing/2014/main" id="{EEAD2215-6311-4D1C-B6B5-F57CB6BFCBC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6" name="Rectangle 10">
            <a:extLst>
              <a:ext uri="{FF2B5EF4-FFF2-40B4-BE49-F238E27FC236}">
                <a16:creationId xmlns:a16="http://schemas.microsoft.com/office/drawing/2014/main" id="{7BA5DE79-30D1-4A10-8DB9-0A6E523A97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12">
            <a:extLst>
              <a:ext uri="{FF2B5EF4-FFF2-40B4-BE49-F238E27FC236}">
                <a16:creationId xmlns:a16="http://schemas.microsoft.com/office/drawing/2014/main" id="{9ABD0D63-D23F-4AE7-8270-4185EF9C1C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14">
            <a:extLst>
              <a:ext uri="{FF2B5EF4-FFF2-40B4-BE49-F238E27FC236}">
                <a16:creationId xmlns:a16="http://schemas.microsoft.com/office/drawing/2014/main" id="{72168E9E-94E9-4BE3-B88C-C8A4681177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7533" y="0"/>
            <a:ext cx="7934348"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6">
            <a:extLst>
              <a:ext uri="{FF2B5EF4-FFF2-40B4-BE49-F238E27FC236}">
                <a16:creationId xmlns:a16="http://schemas.microsoft.com/office/drawing/2014/main" id="{12107AC1-AA0D-4097-B03D-FD3C632AB8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41881"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TextBox 18">
            <a:extLst>
              <a:ext uri="{FF2B5EF4-FFF2-40B4-BE49-F238E27FC236}">
                <a16:creationId xmlns:a16="http://schemas.microsoft.com/office/drawing/2014/main" id="{7C8D231A-EC46-4736-B00F-76D307082204}"/>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91282" y="3262852"/>
            <a:ext cx="415636" cy="461665"/>
          </a:xfrm>
          <a:prstGeom prst="rect">
            <a:avLst/>
          </a:prstGeom>
          <a:noFill/>
        </p:spPr>
        <p:txBody>
          <a:bodyPr wrap="square" rtlCol="0">
            <a:spAutoFit/>
          </a:bodyPr>
          <a:lstStyle/>
          <a:p>
            <a:pPr algn="r">
              <a:spcAft>
                <a:spcPts val="600"/>
              </a:spcAft>
            </a:pPr>
            <a:r>
              <a:rPr lang="en-US" sz="2400" dirty="0">
                <a:solidFill>
                  <a:schemeClr val="accent6"/>
                </a:solidFill>
                <a:latin typeface="Wingdings 3" panose="05040102010807070707" pitchFamily="18" charset="2"/>
              </a:rPr>
              <a:t>z</a:t>
            </a:r>
            <a:endParaRPr lang="en-US" sz="2400" dirty="0">
              <a:solidFill>
                <a:schemeClr val="accent6"/>
              </a:solidFill>
              <a:latin typeface="MS Shell Dlg 2" panose="020B0604030504040204" pitchFamily="34" charset="0"/>
            </a:endParaRPr>
          </a:p>
        </p:txBody>
      </p:sp>
      <p:sp useBgFill="1">
        <p:nvSpPr>
          <p:cNvPr id="16" name="Rectangle 20">
            <a:extLst>
              <a:ext uri="{FF2B5EF4-FFF2-40B4-BE49-F238E27FC236}">
                <a16:creationId xmlns:a16="http://schemas.microsoft.com/office/drawing/2014/main" id="{92806DFD-E192-42CC-B190-3C4C95B8FF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9867"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22">
            <a:extLst>
              <a:ext uri="{FF2B5EF4-FFF2-40B4-BE49-F238E27FC236}">
                <a16:creationId xmlns:a16="http://schemas.microsoft.com/office/drawing/2014/main" id="{558A0B6A-DEC0-46AC-8D12-B6E45FCD1E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33" y="0"/>
            <a:ext cx="12189867" cy="6858001"/>
          </a:xfrm>
          <a:prstGeom prst="rect">
            <a:avLst/>
          </a:prstGeom>
          <a:solidFill>
            <a:schemeClr val="tx2">
              <a:alpha val="1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 name="Picture 24">
            <a:extLst>
              <a:ext uri="{FF2B5EF4-FFF2-40B4-BE49-F238E27FC236}">
                <a16:creationId xmlns:a16="http://schemas.microsoft.com/office/drawing/2014/main" id="{8C1A506D-EB69-4549-9782-F0EBB2A9AE9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sp>
        <p:nvSpPr>
          <p:cNvPr id="2" name="Title 1">
            <a:extLst>
              <a:ext uri="{FF2B5EF4-FFF2-40B4-BE49-F238E27FC236}">
                <a16:creationId xmlns:a16="http://schemas.microsoft.com/office/drawing/2014/main" id="{1F9249B5-5B63-4A88-8263-F027CC19C39F}"/>
              </a:ext>
            </a:extLst>
          </p:cNvPr>
          <p:cNvSpPr>
            <a:spLocks noGrp="1"/>
          </p:cNvSpPr>
          <p:nvPr>
            <p:ph type="title"/>
          </p:nvPr>
        </p:nvSpPr>
        <p:spPr>
          <a:xfrm>
            <a:off x="1232637" y="1706137"/>
            <a:ext cx="9571781" cy="2506422"/>
          </a:xfrm>
        </p:spPr>
        <p:txBody>
          <a:bodyPr vert="horz" lIns="91440" tIns="45720" rIns="91440" bIns="45720" rtlCol="0" anchor="b">
            <a:normAutofit/>
          </a:bodyPr>
          <a:lstStyle/>
          <a:p>
            <a:pPr algn="ctr"/>
            <a:r>
              <a:rPr lang="en-US" sz="6000" b="1" dirty="0"/>
              <a:t>ATHLETICS UPDATES</a:t>
            </a:r>
            <a:br>
              <a:rPr lang="en-US" sz="5100" dirty="0"/>
            </a:br>
            <a:r>
              <a:rPr lang="en-US" sz="4500" dirty="0"/>
              <a:t>Presented by Nedra Brown</a:t>
            </a:r>
            <a:br>
              <a:rPr lang="en-US" sz="4500" dirty="0"/>
            </a:br>
            <a:r>
              <a:rPr lang="en-US" sz="3500" dirty="0"/>
              <a:t>Associate Dean of Athletics &amp; Athletic Director</a:t>
            </a:r>
          </a:p>
        </p:txBody>
      </p:sp>
      <p:pic>
        <p:nvPicPr>
          <p:cNvPr id="24" name="Picture 23" descr="A close up of a sign&#10;&#10;Description automatically generated">
            <a:extLst>
              <a:ext uri="{FF2B5EF4-FFF2-40B4-BE49-F238E27FC236}">
                <a16:creationId xmlns:a16="http://schemas.microsoft.com/office/drawing/2014/main" id="{F9A609C7-1BE4-034E-9AB9-2F1829F5AF2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573937" y="5143501"/>
            <a:ext cx="939800" cy="1143000"/>
          </a:xfrm>
          <a:prstGeom prst="rect">
            <a:avLst/>
          </a:prstGeom>
        </p:spPr>
      </p:pic>
    </p:spTree>
    <p:extLst>
      <p:ext uri="{BB962C8B-B14F-4D97-AF65-F5344CB8AC3E}">
        <p14:creationId xmlns:p14="http://schemas.microsoft.com/office/powerpoint/2010/main" val="35079148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8" name="Picture 67">
            <a:extLst>
              <a:ext uri="{FF2B5EF4-FFF2-40B4-BE49-F238E27FC236}">
                <a16:creationId xmlns:a16="http://schemas.microsoft.com/office/drawing/2014/main" id="{3DBBA26C-89C3-411F-9753-606A413F89A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70" name="Picture 69">
            <a:extLst>
              <a:ext uri="{FF2B5EF4-FFF2-40B4-BE49-F238E27FC236}">
                <a16:creationId xmlns:a16="http://schemas.microsoft.com/office/drawing/2014/main" id="{EEAD2215-6311-4D1C-B6B5-F57CB6BFCBC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72" name="Rectangle 71">
            <a:extLst>
              <a:ext uri="{FF2B5EF4-FFF2-40B4-BE49-F238E27FC236}">
                <a16:creationId xmlns:a16="http://schemas.microsoft.com/office/drawing/2014/main" id="{7BA5DE79-30D1-4A10-8DB9-0A6E523A97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4" name="Rectangle 73">
            <a:extLst>
              <a:ext uri="{FF2B5EF4-FFF2-40B4-BE49-F238E27FC236}">
                <a16:creationId xmlns:a16="http://schemas.microsoft.com/office/drawing/2014/main" id="{9ABD0D63-D23F-4AE7-8270-4185EF9C1C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6" name="Rectangle 75">
            <a:extLst>
              <a:ext uri="{FF2B5EF4-FFF2-40B4-BE49-F238E27FC236}">
                <a16:creationId xmlns:a16="http://schemas.microsoft.com/office/drawing/2014/main" id="{D5B0B43F-2CE7-4C6C-BABC-EE342B3282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8" name="Rectangle 77">
            <a:extLst>
              <a:ext uri="{FF2B5EF4-FFF2-40B4-BE49-F238E27FC236}">
                <a16:creationId xmlns:a16="http://schemas.microsoft.com/office/drawing/2014/main" id="{85459F07-63F9-48CF-B725-A873C4BC36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0" name="TextBox 79">
            <a:extLst>
              <a:ext uri="{FF2B5EF4-FFF2-40B4-BE49-F238E27FC236}">
                <a16:creationId xmlns:a16="http://schemas.microsoft.com/office/drawing/2014/main" id="{14B83E1E-DAC1-4851-84FF-D6FE1649DE0B}"/>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94943" y="641225"/>
            <a:ext cx="415636" cy="369332"/>
          </a:xfrm>
          <a:prstGeom prst="rect">
            <a:avLst/>
          </a:prstGeom>
          <a:noFill/>
        </p:spPr>
        <p:txBody>
          <a:bodyPr wrap="square" rtlCol="0">
            <a:spAutoFit/>
          </a:bodyPr>
          <a:lstStyle/>
          <a:p>
            <a:pPr algn="r">
              <a:spcAft>
                <a:spcPts val="600"/>
              </a:spcAft>
            </a:pP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82" name="Rectangle 81">
            <a:extLst>
              <a:ext uri="{FF2B5EF4-FFF2-40B4-BE49-F238E27FC236}">
                <a16:creationId xmlns:a16="http://schemas.microsoft.com/office/drawing/2014/main" id="{D0BE3D13-5BE5-4B05-AFCF-2A2E059D29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8001"/>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Rectangle 83">
            <a:extLst>
              <a:ext uri="{FF2B5EF4-FFF2-40B4-BE49-F238E27FC236}">
                <a16:creationId xmlns:a16="http://schemas.microsoft.com/office/drawing/2014/main" id="{76562092-3AA7-4EF0-9007-C44F879A13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6417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6" name="Oval 85">
            <a:extLst>
              <a:ext uri="{FF2B5EF4-FFF2-40B4-BE49-F238E27FC236}">
                <a16:creationId xmlns:a16="http://schemas.microsoft.com/office/drawing/2014/main" id="{1AC85C80-0175-4214-A13D-03C224658C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770108" y="985292"/>
            <a:ext cx="1345319" cy="1345319"/>
          </a:xfrm>
          <a:prstGeom prst="ellipse">
            <a:avLst/>
          </a:prstGeom>
          <a:solidFill>
            <a:schemeClr val="accent1">
              <a:lumMod val="40000"/>
              <a:lumOff val="6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8" name="Picture 87">
            <a:extLst>
              <a:ext uri="{FF2B5EF4-FFF2-40B4-BE49-F238E27FC236}">
                <a16:creationId xmlns:a16="http://schemas.microsoft.com/office/drawing/2014/main" id="{E60B620B-3E81-4075-BC12-D4FB3E299C7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2133" y="0"/>
            <a:ext cx="12189867" cy="6858000"/>
          </a:xfrm>
          <a:prstGeom prst="rect">
            <a:avLst/>
          </a:prstGeom>
        </p:spPr>
      </p:pic>
      <p:sp>
        <p:nvSpPr>
          <p:cNvPr id="63" name="TextBox 3">
            <a:extLst>
              <a:ext uri="{FF2B5EF4-FFF2-40B4-BE49-F238E27FC236}">
                <a16:creationId xmlns:a16="http://schemas.microsoft.com/office/drawing/2014/main" id="{6F9EA2AD-2EEB-7F49-8832-C786B3C9E28C}"/>
              </a:ext>
            </a:extLst>
          </p:cNvPr>
          <p:cNvSpPr txBox="1"/>
          <p:nvPr/>
        </p:nvSpPr>
        <p:spPr>
          <a:xfrm>
            <a:off x="1277362" y="1768410"/>
            <a:ext cx="10452908" cy="4891882"/>
          </a:xfrm>
          <a:prstGeom prst="rect">
            <a:avLst/>
          </a:prstGeom>
        </p:spPr>
        <p:txBody>
          <a:bodyPr vert="horz" lIns="91440" tIns="45720" rIns="91440" bIns="45720" rtlCol="0" anchor="t">
            <a:normAutofit fontScale="55000" lnSpcReduction="20000"/>
          </a:bodyPr>
          <a:lstStyle/>
          <a:p>
            <a:pPr>
              <a:lnSpc>
                <a:spcPct val="120000"/>
              </a:lnSpc>
              <a:spcAft>
                <a:spcPts val="600"/>
              </a:spcAft>
            </a:pPr>
            <a:r>
              <a:rPr lang="en-US" sz="3200" b="1" dirty="0"/>
              <a:t>Purpose:</a:t>
            </a:r>
            <a:endParaRPr lang="en-US" sz="3200" dirty="0"/>
          </a:p>
          <a:p>
            <a:pPr marL="742950" lvl="1" indent="-285750">
              <a:lnSpc>
                <a:spcPct val="120000"/>
              </a:lnSpc>
              <a:spcAft>
                <a:spcPts val="600"/>
              </a:spcAft>
              <a:buFont typeface="Wingdings" pitchFamily="2" charset="2"/>
              <a:buChar char="§"/>
            </a:pPr>
            <a:r>
              <a:rPr lang="en-US" sz="2700" dirty="0"/>
              <a:t>Check in and get a pulse on our student-athletes</a:t>
            </a:r>
          </a:p>
          <a:p>
            <a:pPr marL="742950" lvl="1" indent="-285750">
              <a:lnSpc>
                <a:spcPct val="120000"/>
              </a:lnSpc>
              <a:spcAft>
                <a:spcPts val="600"/>
              </a:spcAft>
              <a:buFont typeface="Wingdings" pitchFamily="2" charset="2"/>
              <a:buChar char="§"/>
            </a:pPr>
            <a:r>
              <a:rPr lang="en-US" sz="2700" dirty="0"/>
              <a:t>Allow AD/Staff the opportunity to address students and coaches in a live forum</a:t>
            </a:r>
          </a:p>
          <a:p>
            <a:pPr marL="742950" lvl="1" indent="-285750">
              <a:lnSpc>
                <a:spcPct val="120000"/>
              </a:lnSpc>
              <a:spcAft>
                <a:spcPts val="600"/>
              </a:spcAft>
              <a:buFont typeface="Wingdings" pitchFamily="2" charset="2"/>
              <a:buChar char="§"/>
            </a:pPr>
            <a:r>
              <a:rPr lang="en-US" sz="2700" dirty="0"/>
              <a:t>Provide the opportunity for students to get transparent and clear information about the status of academics and athletics now and moving forward</a:t>
            </a:r>
          </a:p>
          <a:p>
            <a:pPr marL="742950" lvl="1" indent="-285750">
              <a:lnSpc>
                <a:spcPct val="120000"/>
              </a:lnSpc>
              <a:spcAft>
                <a:spcPts val="600"/>
              </a:spcAft>
              <a:buFont typeface="Wingdings" pitchFamily="2" charset="2"/>
              <a:buChar char="§"/>
            </a:pPr>
            <a:r>
              <a:rPr lang="en-US" sz="2700" dirty="0"/>
              <a:t>Allow for students to communicate directly how COVID-19 has and is affecting their academic and athletic experiences</a:t>
            </a:r>
          </a:p>
          <a:p>
            <a:pPr marL="742950" lvl="1" indent="-285750">
              <a:lnSpc>
                <a:spcPct val="120000"/>
              </a:lnSpc>
              <a:spcAft>
                <a:spcPts val="600"/>
              </a:spcAft>
              <a:buFont typeface="Wingdings" pitchFamily="2" charset="2"/>
              <a:buChar char="§"/>
            </a:pPr>
            <a:r>
              <a:rPr lang="en-US" sz="2700" dirty="0"/>
              <a:t>Access to other student services representatives on campus</a:t>
            </a:r>
          </a:p>
          <a:p>
            <a:pPr marL="742950" lvl="1" indent="-285750">
              <a:lnSpc>
                <a:spcPct val="120000"/>
              </a:lnSpc>
              <a:spcAft>
                <a:spcPts val="600"/>
              </a:spcAft>
              <a:buFont typeface="Wingdings" pitchFamily="2" charset="2"/>
              <a:buChar char="§"/>
            </a:pPr>
            <a:r>
              <a:rPr lang="en-US" sz="2700" dirty="0"/>
              <a:t>Full Question and Answer session available for students</a:t>
            </a:r>
          </a:p>
          <a:p>
            <a:pPr marL="742950" lvl="1" indent="-285750">
              <a:lnSpc>
                <a:spcPct val="120000"/>
              </a:lnSpc>
              <a:spcAft>
                <a:spcPts val="600"/>
              </a:spcAft>
              <a:buFont typeface="Wingdings" pitchFamily="2" charset="2"/>
              <a:buChar char="§"/>
            </a:pPr>
            <a:endParaRPr lang="en-US" sz="2400" dirty="0"/>
          </a:p>
          <a:p>
            <a:pPr>
              <a:lnSpc>
                <a:spcPct val="120000"/>
              </a:lnSpc>
              <a:spcAft>
                <a:spcPts val="600"/>
              </a:spcAft>
            </a:pPr>
            <a:r>
              <a:rPr lang="en-US" sz="3200" b="1" dirty="0"/>
              <a:t>Athletic Goals:</a:t>
            </a:r>
            <a:endParaRPr lang="en-US" sz="3200" dirty="0"/>
          </a:p>
          <a:p>
            <a:pPr marL="742950" lvl="1" indent="-285750">
              <a:lnSpc>
                <a:spcPct val="120000"/>
              </a:lnSpc>
              <a:spcAft>
                <a:spcPts val="600"/>
              </a:spcAft>
              <a:buFont typeface="Wingdings" pitchFamily="2" charset="2"/>
              <a:buChar char="§"/>
            </a:pPr>
            <a:r>
              <a:rPr lang="en-US" sz="2700" dirty="0"/>
              <a:t>Retention of Student-Athletes</a:t>
            </a:r>
          </a:p>
          <a:p>
            <a:pPr marL="742950" lvl="1" indent="-285750">
              <a:lnSpc>
                <a:spcPct val="120000"/>
              </a:lnSpc>
              <a:spcAft>
                <a:spcPts val="600"/>
              </a:spcAft>
              <a:buFont typeface="Wingdings" pitchFamily="2" charset="2"/>
              <a:buChar char="§"/>
            </a:pPr>
            <a:r>
              <a:rPr lang="en-US" sz="2700" dirty="0"/>
              <a:t>Academic Success of Student-Athletes</a:t>
            </a:r>
          </a:p>
          <a:p>
            <a:pPr marL="742950" lvl="1" indent="-285750">
              <a:lnSpc>
                <a:spcPct val="120000"/>
              </a:lnSpc>
              <a:spcAft>
                <a:spcPts val="600"/>
              </a:spcAft>
              <a:buFont typeface="Wingdings" pitchFamily="2" charset="2"/>
              <a:buChar char="§"/>
            </a:pPr>
            <a:r>
              <a:rPr lang="en-US" sz="2700" dirty="0"/>
              <a:t>Continued Fitness and Skill Development of Student-Athletes</a:t>
            </a:r>
          </a:p>
          <a:p>
            <a:pPr marL="742950" lvl="1" indent="-285750">
              <a:lnSpc>
                <a:spcPct val="120000"/>
              </a:lnSpc>
              <a:spcAft>
                <a:spcPts val="600"/>
              </a:spcAft>
              <a:buFont typeface="Wingdings" pitchFamily="2" charset="2"/>
              <a:buChar char="§"/>
            </a:pPr>
            <a:r>
              <a:rPr lang="en-US" sz="2700" dirty="0"/>
              <a:t>Maintain a Positive and Active Athletics Social Media Presence</a:t>
            </a:r>
          </a:p>
          <a:p>
            <a:pPr marL="742950" lvl="1" indent="-285750">
              <a:lnSpc>
                <a:spcPct val="120000"/>
              </a:lnSpc>
              <a:spcAft>
                <a:spcPts val="600"/>
              </a:spcAft>
              <a:buFont typeface="Wingdings" pitchFamily="2" charset="2"/>
              <a:buChar char="§"/>
            </a:pPr>
            <a:r>
              <a:rPr lang="en-US" sz="2700" dirty="0"/>
              <a:t>Develop a Plan of Action for Return to Practice &amp; Competition</a:t>
            </a:r>
          </a:p>
          <a:p>
            <a:pPr marL="742950" lvl="1" indent="-285750">
              <a:lnSpc>
                <a:spcPct val="120000"/>
              </a:lnSpc>
              <a:spcAft>
                <a:spcPts val="600"/>
              </a:spcAft>
              <a:buFont typeface="Wingdings" pitchFamily="2" charset="2"/>
              <a:buChar char="§"/>
            </a:pPr>
            <a:endParaRPr lang="en-US" sz="2400" dirty="0"/>
          </a:p>
          <a:p>
            <a:pPr defTabSz="914400">
              <a:spcAft>
                <a:spcPts val="600"/>
              </a:spcAft>
              <a:buClr>
                <a:schemeClr val="accent6"/>
              </a:buClr>
              <a:buSzPct val="90000"/>
            </a:pPr>
            <a:endParaRPr lang="en-US" sz="2500" b="1" dirty="0">
              <a:solidFill>
                <a:srgbClr val="1F2D29"/>
              </a:solidFill>
            </a:endParaRPr>
          </a:p>
          <a:p>
            <a:pPr lvl="1" defTabSz="914400">
              <a:lnSpc>
                <a:spcPct val="110000"/>
              </a:lnSpc>
              <a:spcAft>
                <a:spcPts val="600"/>
              </a:spcAft>
              <a:buClr>
                <a:schemeClr val="tx1"/>
              </a:buClr>
              <a:buSzPct val="90000"/>
            </a:pPr>
            <a:endParaRPr lang="en-US" sz="2400" dirty="0">
              <a:solidFill>
                <a:srgbClr val="1F2D29"/>
              </a:solidFill>
            </a:endParaRPr>
          </a:p>
          <a:p>
            <a:pPr defTabSz="914400">
              <a:lnSpc>
                <a:spcPct val="110000"/>
              </a:lnSpc>
              <a:spcAft>
                <a:spcPts val="600"/>
              </a:spcAft>
              <a:buClr>
                <a:schemeClr val="accent6"/>
              </a:buClr>
              <a:buSzPct val="90000"/>
              <a:buFont typeface="Wingdings" panose="05000000000000000000" pitchFamily="2" charset="2"/>
              <a:buChar char="§"/>
            </a:pPr>
            <a:endParaRPr lang="en-US" sz="1400" dirty="0">
              <a:solidFill>
                <a:srgbClr val="1F2D29"/>
              </a:solidFill>
            </a:endParaRPr>
          </a:p>
        </p:txBody>
      </p:sp>
      <p:sp>
        <p:nvSpPr>
          <p:cNvPr id="64" name="Title 1">
            <a:extLst>
              <a:ext uri="{FF2B5EF4-FFF2-40B4-BE49-F238E27FC236}">
                <a16:creationId xmlns:a16="http://schemas.microsoft.com/office/drawing/2014/main" id="{55CB2D45-F4E0-7F47-87B6-06449D383D7B}"/>
              </a:ext>
            </a:extLst>
          </p:cNvPr>
          <p:cNvSpPr txBox="1">
            <a:spLocks/>
          </p:cNvSpPr>
          <p:nvPr/>
        </p:nvSpPr>
        <p:spPr>
          <a:xfrm>
            <a:off x="2402760" y="526359"/>
            <a:ext cx="7176893" cy="1530542"/>
          </a:xfrm>
          <a:prstGeom prst="rect">
            <a:avLst/>
          </a:prstGeom>
        </p:spPr>
        <p:txBody>
          <a:bodyPr vert="horz" lIns="91440" tIns="45720" rIns="91440" bIns="45720" rtlCol="0" anchor="t">
            <a:normAutofit/>
          </a:bodyPr>
          <a:lstStyle>
            <a:lvl1pPr algn="r" defTabSz="914400" rtl="0" eaLnBrk="1" latinLnBrk="0" hangingPunct="1">
              <a:lnSpc>
                <a:spcPct val="90000"/>
              </a:lnSpc>
              <a:spcBef>
                <a:spcPct val="0"/>
              </a:spcBef>
              <a:buNone/>
              <a:defRPr sz="3400" b="0" i="0" kern="1200" cap="none">
                <a:solidFill>
                  <a:schemeClr val="tx1"/>
                </a:solidFill>
                <a:effectLst/>
                <a:latin typeface="+mj-lt"/>
                <a:ea typeface="+mj-ea"/>
                <a:cs typeface="+mj-cs"/>
              </a:defRPr>
            </a:lvl1pPr>
          </a:lstStyle>
          <a:p>
            <a:pPr algn="l"/>
            <a:r>
              <a:rPr lang="en-US" sz="4400" b="1" dirty="0"/>
              <a:t>Athletic Updates</a:t>
            </a:r>
            <a:br>
              <a:rPr lang="en-US" sz="2500" dirty="0"/>
            </a:br>
            <a:r>
              <a:rPr lang="en-US" sz="2200" dirty="0"/>
              <a:t>Presented by Nedra Brown– </a:t>
            </a:r>
            <a:r>
              <a:rPr lang="en-US" sz="2200" dirty="0">
                <a:hlinkClick r:id="rId4"/>
              </a:rPr>
              <a:t>nedra.brown@gcccd.edu</a:t>
            </a:r>
            <a:r>
              <a:rPr lang="en-US" sz="2200" dirty="0"/>
              <a:t> </a:t>
            </a:r>
          </a:p>
        </p:txBody>
      </p:sp>
      <p:pic>
        <p:nvPicPr>
          <p:cNvPr id="65" name="Picture 64" descr="A close up of a sign&#10;&#10;Description automatically generated">
            <a:extLst>
              <a:ext uri="{FF2B5EF4-FFF2-40B4-BE49-F238E27FC236}">
                <a16:creationId xmlns:a16="http://schemas.microsoft.com/office/drawing/2014/main" id="{3757D6B2-E7A4-6E40-93AA-BD74CC40295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573937" y="5143501"/>
            <a:ext cx="939800" cy="1143000"/>
          </a:xfrm>
          <a:prstGeom prst="rect">
            <a:avLst/>
          </a:prstGeom>
        </p:spPr>
      </p:pic>
    </p:spTree>
    <p:extLst>
      <p:ext uri="{BB962C8B-B14F-4D97-AF65-F5344CB8AC3E}">
        <p14:creationId xmlns:p14="http://schemas.microsoft.com/office/powerpoint/2010/main" val="3852932946"/>
      </p:ext>
    </p:extLst>
  </p:cSld>
  <p:clrMapOvr>
    <a:overrideClrMapping bg1="lt1" tx1="dk1" bg2="lt2" tx2="dk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8" name="Picture 67">
            <a:extLst>
              <a:ext uri="{FF2B5EF4-FFF2-40B4-BE49-F238E27FC236}">
                <a16:creationId xmlns:a16="http://schemas.microsoft.com/office/drawing/2014/main" id="{3DBBA26C-89C3-411F-9753-606A413F89A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70" name="Picture 69">
            <a:extLst>
              <a:ext uri="{FF2B5EF4-FFF2-40B4-BE49-F238E27FC236}">
                <a16:creationId xmlns:a16="http://schemas.microsoft.com/office/drawing/2014/main" id="{EEAD2215-6311-4D1C-B6B5-F57CB6BFCBC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72" name="Rectangle 71">
            <a:extLst>
              <a:ext uri="{FF2B5EF4-FFF2-40B4-BE49-F238E27FC236}">
                <a16:creationId xmlns:a16="http://schemas.microsoft.com/office/drawing/2014/main" id="{7BA5DE79-30D1-4A10-8DB9-0A6E523A97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4" name="Rectangle 73">
            <a:extLst>
              <a:ext uri="{FF2B5EF4-FFF2-40B4-BE49-F238E27FC236}">
                <a16:creationId xmlns:a16="http://schemas.microsoft.com/office/drawing/2014/main" id="{9ABD0D63-D23F-4AE7-8270-4185EF9C1C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6" name="Rectangle 75">
            <a:extLst>
              <a:ext uri="{FF2B5EF4-FFF2-40B4-BE49-F238E27FC236}">
                <a16:creationId xmlns:a16="http://schemas.microsoft.com/office/drawing/2014/main" id="{D5B0B43F-2CE7-4C6C-BABC-EE342B3282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8" name="Rectangle 77">
            <a:extLst>
              <a:ext uri="{FF2B5EF4-FFF2-40B4-BE49-F238E27FC236}">
                <a16:creationId xmlns:a16="http://schemas.microsoft.com/office/drawing/2014/main" id="{85459F07-63F9-48CF-B725-A873C4BC36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0" name="TextBox 79">
            <a:extLst>
              <a:ext uri="{FF2B5EF4-FFF2-40B4-BE49-F238E27FC236}">
                <a16:creationId xmlns:a16="http://schemas.microsoft.com/office/drawing/2014/main" id="{14B83E1E-DAC1-4851-84FF-D6FE1649DE0B}"/>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94943" y="641225"/>
            <a:ext cx="415636" cy="369332"/>
          </a:xfrm>
          <a:prstGeom prst="rect">
            <a:avLst/>
          </a:prstGeom>
          <a:noFill/>
        </p:spPr>
        <p:txBody>
          <a:bodyPr wrap="square" rtlCol="0">
            <a:spAutoFit/>
          </a:bodyPr>
          <a:lstStyle/>
          <a:p>
            <a:pPr algn="r">
              <a:spcAft>
                <a:spcPts val="600"/>
              </a:spcAft>
            </a:pP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82" name="Rectangle 81">
            <a:extLst>
              <a:ext uri="{FF2B5EF4-FFF2-40B4-BE49-F238E27FC236}">
                <a16:creationId xmlns:a16="http://schemas.microsoft.com/office/drawing/2014/main" id="{D0BE3D13-5BE5-4B05-AFCF-2A2E059D29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8001"/>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Rectangle 83">
            <a:extLst>
              <a:ext uri="{FF2B5EF4-FFF2-40B4-BE49-F238E27FC236}">
                <a16:creationId xmlns:a16="http://schemas.microsoft.com/office/drawing/2014/main" id="{76562092-3AA7-4EF0-9007-C44F879A13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6417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6" name="Oval 85">
            <a:extLst>
              <a:ext uri="{FF2B5EF4-FFF2-40B4-BE49-F238E27FC236}">
                <a16:creationId xmlns:a16="http://schemas.microsoft.com/office/drawing/2014/main" id="{1AC85C80-0175-4214-A13D-03C224658C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770108" y="985292"/>
            <a:ext cx="1345319" cy="1345319"/>
          </a:xfrm>
          <a:prstGeom prst="ellipse">
            <a:avLst/>
          </a:prstGeom>
          <a:solidFill>
            <a:schemeClr val="accent1">
              <a:lumMod val="40000"/>
              <a:lumOff val="6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8" name="Picture 87">
            <a:extLst>
              <a:ext uri="{FF2B5EF4-FFF2-40B4-BE49-F238E27FC236}">
                <a16:creationId xmlns:a16="http://schemas.microsoft.com/office/drawing/2014/main" id="{E60B620B-3E81-4075-BC12-D4FB3E299C7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2133" y="0"/>
            <a:ext cx="12189867" cy="6858000"/>
          </a:xfrm>
          <a:prstGeom prst="rect">
            <a:avLst/>
          </a:prstGeom>
        </p:spPr>
      </p:pic>
      <p:sp>
        <p:nvSpPr>
          <p:cNvPr id="63" name="TextBox 3">
            <a:extLst>
              <a:ext uri="{FF2B5EF4-FFF2-40B4-BE49-F238E27FC236}">
                <a16:creationId xmlns:a16="http://schemas.microsoft.com/office/drawing/2014/main" id="{6F9EA2AD-2EEB-7F49-8832-C786B3C9E28C}"/>
              </a:ext>
            </a:extLst>
          </p:cNvPr>
          <p:cNvSpPr txBox="1"/>
          <p:nvPr/>
        </p:nvSpPr>
        <p:spPr>
          <a:xfrm>
            <a:off x="1277362" y="1768410"/>
            <a:ext cx="10452908" cy="4867168"/>
          </a:xfrm>
          <a:prstGeom prst="rect">
            <a:avLst/>
          </a:prstGeom>
        </p:spPr>
        <p:txBody>
          <a:bodyPr vert="horz" lIns="91440" tIns="45720" rIns="91440" bIns="45720" rtlCol="0" anchor="t">
            <a:normAutofit fontScale="85000" lnSpcReduction="10000"/>
          </a:bodyPr>
          <a:lstStyle/>
          <a:p>
            <a:pPr defTabSz="914400">
              <a:spcAft>
                <a:spcPts val="600"/>
              </a:spcAft>
              <a:buClr>
                <a:schemeClr val="accent6"/>
              </a:buClr>
              <a:buSzPct val="90000"/>
            </a:pPr>
            <a:r>
              <a:rPr lang="en-US" sz="2400" b="1" dirty="0">
                <a:solidFill>
                  <a:srgbClr val="1F2D29"/>
                </a:solidFill>
              </a:rPr>
              <a:t>Summer Updates:</a:t>
            </a:r>
          </a:p>
          <a:p>
            <a:pPr marL="742950" lvl="1" indent="-285750" defTabSz="914400">
              <a:lnSpc>
                <a:spcPct val="110000"/>
              </a:lnSpc>
              <a:spcAft>
                <a:spcPts val="600"/>
              </a:spcAft>
              <a:buClr>
                <a:schemeClr val="tx1"/>
              </a:buClr>
              <a:buSzPct val="90000"/>
              <a:buFont typeface="Wingdings" panose="05000000000000000000" pitchFamily="2" charset="2"/>
              <a:buChar char="§"/>
            </a:pPr>
            <a:r>
              <a:rPr lang="en-US" dirty="0">
                <a:solidFill>
                  <a:srgbClr val="1F2D29"/>
                </a:solidFill>
              </a:rPr>
              <a:t>All Intercollegiate classes will take place remotely</a:t>
            </a:r>
          </a:p>
          <a:p>
            <a:pPr marL="1200150" lvl="2" indent="-285750" defTabSz="914400">
              <a:lnSpc>
                <a:spcPct val="110000"/>
              </a:lnSpc>
              <a:spcAft>
                <a:spcPts val="600"/>
              </a:spcAft>
              <a:buClr>
                <a:schemeClr val="tx1"/>
              </a:buClr>
              <a:buSzPct val="90000"/>
              <a:buFont typeface="Wingdings" panose="05000000000000000000" pitchFamily="2" charset="2"/>
              <a:buChar char="§"/>
            </a:pPr>
            <a:r>
              <a:rPr lang="en-US" dirty="0">
                <a:solidFill>
                  <a:srgbClr val="1F2D29"/>
                </a:solidFill>
              </a:rPr>
              <a:t>Football, Women’s Soccer, Women’s Volleyball, Men and Women’s Water Polo</a:t>
            </a:r>
          </a:p>
          <a:p>
            <a:pPr marL="742950" lvl="1" indent="-285750" defTabSz="914400">
              <a:lnSpc>
                <a:spcPct val="110000"/>
              </a:lnSpc>
              <a:spcAft>
                <a:spcPts val="600"/>
              </a:spcAft>
              <a:buClr>
                <a:schemeClr val="tx1"/>
              </a:buClr>
              <a:buSzPct val="90000"/>
              <a:buFont typeface="Wingdings" panose="05000000000000000000" pitchFamily="2" charset="2"/>
              <a:buChar char="§"/>
            </a:pPr>
            <a:r>
              <a:rPr lang="en-US" dirty="0">
                <a:solidFill>
                  <a:srgbClr val="1F2D29"/>
                </a:solidFill>
              </a:rPr>
              <a:t>Training and preparation will take place via this learning module to prepare you for your Fall seasons (tentative)</a:t>
            </a:r>
          </a:p>
          <a:p>
            <a:pPr lvl="1" defTabSz="914400">
              <a:lnSpc>
                <a:spcPct val="110000"/>
              </a:lnSpc>
              <a:spcAft>
                <a:spcPts val="600"/>
              </a:spcAft>
              <a:buClr>
                <a:schemeClr val="tx1"/>
              </a:buClr>
              <a:buSzPct val="90000"/>
            </a:pPr>
            <a:endParaRPr lang="en-US" sz="2400" dirty="0">
              <a:solidFill>
                <a:srgbClr val="1F2D29"/>
              </a:solidFill>
            </a:endParaRPr>
          </a:p>
          <a:p>
            <a:pPr defTabSz="914400">
              <a:spcAft>
                <a:spcPts val="600"/>
              </a:spcAft>
              <a:buClr>
                <a:schemeClr val="tx1"/>
              </a:buClr>
              <a:buSzPct val="90000"/>
            </a:pPr>
            <a:r>
              <a:rPr lang="en-US" sz="2400" b="1" dirty="0">
                <a:solidFill>
                  <a:srgbClr val="1F2D29"/>
                </a:solidFill>
              </a:rPr>
              <a:t>Opportunities for Fall Practice Start Dates – 3 Options:</a:t>
            </a:r>
            <a:endParaRPr lang="en-US" sz="2400" dirty="0">
              <a:solidFill>
                <a:srgbClr val="1F2D29"/>
              </a:solidFill>
            </a:endParaRPr>
          </a:p>
          <a:p>
            <a:pPr marL="742950" lvl="1" indent="-285750" defTabSz="914400">
              <a:lnSpc>
                <a:spcPct val="110000"/>
              </a:lnSpc>
              <a:spcAft>
                <a:spcPts val="600"/>
              </a:spcAft>
              <a:buClr>
                <a:schemeClr val="tx1"/>
              </a:buClr>
              <a:buSzPct val="90000"/>
              <a:buFont typeface="Wingdings" panose="05000000000000000000" pitchFamily="2" charset="2"/>
              <a:buChar char="§"/>
            </a:pPr>
            <a:r>
              <a:rPr lang="en-US" dirty="0">
                <a:solidFill>
                  <a:srgbClr val="1F2D29"/>
                </a:solidFill>
              </a:rPr>
              <a:t>August Practice Dates; September Start Date</a:t>
            </a:r>
          </a:p>
          <a:p>
            <a:pPr marL="742950" lvl="1" indent="-285750" defTabSz="914400">
              <a:lnSpc>
                <a:spcPct val="110000"/>
              </a:lnSpc>
              <a:spcAft>
                <a:spcPts val="600"/>
              </a:spcAft>
              <a:buClr>
                <a:schemeClr val="tx1"/>
              </a:buClr>
              <a:buSzPct val="90000"/>
              <a:buFont typeface="Wingdings" panose="05000000000000000000" pitchFamily="2" charset="2"/>
              <a:buChar char="§"/>
            </a:pPr>
            <a:r>
              <a:rPr lang="en-US" dirty="0">
                <a:solidFill>
                  <a:srgbClr val="1F2D29"/>
                </a:solidFill>
              </a:rPr>
              <a:t>September Practice Date; October Start Date</a:t>
            </a:r>
          </a:p>
          <a:p>
            <a:pPr marL="742950" lvl="1" indent="-285750" defTabSz="914400">
              <a:lnSpc>
                <a:spcPct val="110000"/>
              </a:lnSpc>
              <a:spcAft>
                <a:spcPts val="600"/>
              </a:spcAft>
              <a:buClr>
                <a:schemeClr val="tx1"/>
              </a:buClr>
              <a:buSzPct val="90000"/>
              <a:buFont typeface="Wingdings" panose="05000000000000000000" pitchFamily="2" charset="2"/>
              <a:buChar char="§"/>
            </a:pPr>
            <a:r>
              <a:rPr lang="en-US" dirty="0">
                <a:solidFill>
                  <a:srgbClr val="1F2D29"/>
                </a:solidFill>
              </a:rPr>
              <a:t>October Practice Date; November Start Date</a:t>
            </a:r>
          </a:p>
          <a:p>
            <a:pPr lvl="1" defTabSz="914400">
              <a:lnSpc>
                <a:spcPct val="110000"/>
              </a:lnSpc>
              <a:spcAft>
                <a:spcPts val="600"/>
              </a:spcAft>
              <a:buClr>
                <a:schemeClr val="tx1"/>
              </a:buClr>
              <a:buSzPct val="90000"/>
            </a:pPr>
            <a:endParaRPr lang="en-US" sz="1900" dirty="0">
              <a:solidFill>
                <a:srgbClr val="1F2D29"/>
              </a:solidFill>
            </a:endParaRPr>
          </a:p>
          <a:p>
            <a:pPr>
              <a:spcAft>
                <a:spcPts val="600"/>
              </a:spcAft>
            </a:pPr>
            <a:r>
              <a:rPr lang="en-US" sz="2400" b="1" dirty="0"/>
              <a:t>Phases for Competition:</a:t>
            </a:r>
          </a:p>
          <a:p>
            <a:pPr marL="742950" lvl="1" indent="-285750">
              <a:spcAft>
                <a:spcPts val="600"/>
              </a:spcAft>
              <a:buFont typeface="Wingdings" pitchFamily="2" charset="2"/>
              <a:buChar char="§"/>
            </a:pPr>
            <a:r>
              <a:rPr lang="en-US" dirty="0"/>
              <a:t>Staggered/Later start dates for Fall sports</a:t>
            </a:r>
          </a:p>
          <a:p>
            <a:pPr marL="742950" lvl="1" indent="-285750">
              <a:spcAft>
                <a:spcPts val="600"/>
              </a:spcAft>
              <a:buFont typeface="Wingdings" pitchFamily="2" charset="2"/>
              <a:buChar char="§"/>
            </a:pPr>
            <a:r>
              <a:rPr lang="en-US" dirty="0"/>
              <a:t>Looking at reasonable training time to be prepared for seasons (will need minimum 6 weeks)</a:t>
            </a:r>
          </a:p>
          <a:p>
            <a:pPr marL="742950" lvl="1" indent="-285750">
              <a:spcAft>
                <a:spcPts val="600"/>
              </a:spcAft>
              <a:buFont typeface="Wingdings" pitchFamily="2" charset="2"/>
              <a:buChar char="§"/>
            </a:pPr>
            <a:r>
              <a:rPr lang="en-US" dirty="0"/>
              <a:t>All Work Groups are meeting to decide the best possible options to participate in some way for Fall Sports</a:t>
            </a:r>
          </a:p>
          <a:p>
            <a:pPr marL="742950" lvl="1" indent="-285750">
              <a:spcAft>
                <a:spcPts val="600"/>
              </a:spcAft>
              <a:buFont typeface="Wingdings" pitchFamily="2" charset="2"/>
              <a:buChar char="§"/>
            </a:pPr>
            <a:r>
              <a:rPr lang="en-US" dirty="0"/>
              <a:t>Pushing all Spring Sports back</a:t>
            </a:r>
          </a:p>
          <a:p>
            <a:pPr marL="742950" lvl="1" indent="-285750" defTabSz="914400">
              <a:lnSpc>
                <a:spcPct val="110000"/>
              </a:lnSpc>
              <a:spcAft>
                <a:spcPts val="600"/>
              </a:spcAft>
              <a:buClr>
                <a:schemeClr val="tx1"/>
              </a:buClr>
              <a:buSzPct val="90000"/>
              <a:buFont typeface="Wingdings" panose="05000000000000000000" pitchFamily="2" charset="2"/>
              <a:buChar char="§"/>
            </a:pPr>
            <a:endParaRPr lang="en-US" sz="2400" dirty="0">
              <a:solidFill>
                <a:srgbClr val="1F2D29"/>
              </a:solidFill>
            </a:endParaRPr>
          </a:p>
          <a:p>
            <a:pPr defTabSz="914400">
              <a:spcAft>
                <a:spcPts val="600"/>
              </a:spcAft>
              <a:buClr>
                <a:schemeClr val="accent6"/>
              </a:buClr>
              <a:buSzPct val="90000"/>
            </a:pPr>
            <a:endParaRPr lang="en-US" sz="2500" b="1" dirty="0">
              <a:solidFill>
                <a:srgbClr val="1F2D29"/>
              </a:solidFill>
            </a:endParaRPr>
          </a:p>
          <a:p>
            <a:pPr lvl="1" defTabSz="914400">
              <a:lnSpc>
                <a:spcPct val="110000"/>
              </a:lnSpc>
              <a:spcAft>
                <a:spcPts val="600"/>
              </a:spcAft>
              <a:buClr>
                <a:schemeClr val="tx1"/>
              </a:buClr>
              <a:buSzPct val="90000"/>
            </a:pPr>
            <a:endParaRPr lang="en-US" sz="2400" dirty="0">
              <a:solidFill>
                <a:srgbClr val="1F2D29"/>
              </a:solidFill>
            </a:endParaRPr>
          </a:p>
          <a:p>
            <a:pPr defTabSz="914400">
              <a:lnSpc>
                <a:spcPct val="110000"/>
              </a:lnSpc>
              <a:spcAft>
                <a:spcPts val="600"/>
              </a:spcAft>
              <a:buClr>
                <a:schemeClr val="accent6"/>
              </a:buClr>
              <a:buSzPct val="90000"/>
              <a:buFont typeface="Wingdings" panose="05000000000000000000" pitchFamily="2" charset="2"/>
              <a:buChar char="§"/>
            </a:pPr>
            <a:endParaRPr lang="en-US" sz="1400" dirty="0">
              <a:solidFill>
                <a:srgbClr val="1F2D29"/>
              </a:solidFill>
            </a:endParaRPr>
          </a:p>
        </p:txBody>
      </p:sp>
      <p:sp>
        <p:nvSpPr>
          <p:cNvPr id="64" name="Title 1">
            <a:extLst>
              <a:ext uri="{FF2B5EF4-FFF2-40B4-BE49-F238E27FC236}">
                <a16:creationId xmlns:a16="http://schemas.microsoft.com/office/drawing/2014/main" id="{55CB2D45-F4E0-7F47-87B6-06449D383D7B}"/>
              </a:ext>
            </a:extLst>
          </p:cNvPr>
          <p:cNvSpPr txBox="1">
            <a:spLocks/>
          </p:cNvSpPr>
          <p:nvPr/>
        </p:nvSpPr>
        <p:spPr>
          <a:xfrm>
            <a:off x="2402760" y="526359"/>
            <a:ext cx="7176893" cy="1530542"/>
          </a:xfrm>
          <a:prstGeom prst="rect">
            <a:avLst/>
          </a:prstGeom>
        </p:spPr>
        <p:txBody>
          <a:bodyPr vert="horz" lIns="91440" tIns="45720" rIns="91440" bIns="45720" rtlCol="0" anchor="t">
            <a:normAutofit/>
          </a:bodyPr>
          <a:lstStyle>
            <a:lvl1pPr algn="r" defTabSz="914400" rtl="0" eaLnBrk="1" latinLnBrk="0" hangingPunct="1">
              <a:lnSpc>
                <a:spcPct val="90000"/>
              </a:lnSpc>
              <a:spcBef>
                <a:spcPct val="0"/>
              </a:spcBef>
              <a:buNone/>
              <a:defRPr sz="3400" b="0" i="0" kern="1200" cap="none">
                <a:solidFill>
                  <a:schemeClr val="tx1"/>
                </a:solidFill>
                <a:effectLst/>
                <a:latin typeface="+mj-lt"/>
                <a:ea typeface="+mj-ea"/>
                <a:cs typeface="+mj-cs"/>
              </a:defRPr>
            </a:lvl1pPr>
          </a:lstStyle>
          <a:p>
            <a:pPr algn="l"/>
            <a:r>
              <a:rPr lang="en-US" sz="4400" b="1" dirty="0"/>
              <a:t>Athletic Updates</a:t>
            </a:r>
            <a:br>
              <a:rPr lang="en-US" sz="2500" dirty="0"/>
            </a:br>
            <a:r>
              <a:rPr lang="en-US" sz="2200" dirty="0"/>
              <a:t>Presented by Nedra Brown– </a:t>
            </a:r>
            <a:r>
              <a:rPr lang="en-US" sz="2200" dirty="0">
                <a:hlinkClick r:id="rId4"/>
              </a:rPr>
              <a:t>nedra.brown@gcccd.edu</a:t>
            </a:r>
            <a:r>
              <a:rPr lang="en-US" sz="2200" dirty="0"/>
              <a:t> </a:t>
            </a:r>
          </a:p>
        </p:txBody>
      </p:sp>
      <p:pic>
        <p:nvPicPr>
          <p:cNvPr id="16" name="Picture 15" descr="A close up of a sign&#10;&#10;Description automatically generated">
            <a:extLst>
              <a:ext uri="{FF2B5EF4-FFF2-40B4-BE49-F238E27FC236}">
                <a16:creationId xmlns:a16="http://schemas.microsoft.com/office/drawing/2014/main" id="{FAB6A3DA-6012-684D-A763-0D0DC12642A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466026" y="526359"/>
            <a:ext cx="939800" cy="1143000"/>
          </a:xfrm>
          <a:prstGeom prst="rect">
            <a:avLst/>
          </a:prstGeom>
        </p:spPr>
      </p:pic>
    </p:spTree>
    <p:extLst>
      <p:ext uri="{BB962C8B-B14F-4D97-AF65-F5344CB8AC3E}">
        <p14:creationId xmlns:p14="http://schemas.microsoft.com/office/powerpoint/2010/main" val="3694758902"/>
      </p:ext>
    </p:extLst>
  </p:cSld>
  <p:clrMapOvr>
    <a:overrideClrMapping bg1="lt1" tx1="dk1" bg2="lt2" tx2="dk2" accent1="accent1" accent2="accent2" accent3="accent3" accent4="accent4" accent5="accent5" accent6="accent6" hlink="hlink" folHlink="folHlink"/>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8" name="Picture 67">
            <a:extLst>
              <a:ext uri="{FF2B5EF4-FFF2-40B4-BE49-F238E27FC236}">
                <a16:creationId xmlns:a16="http://schemas.microsoft.com/office/drawing/2014/main" id="{3DBBA26C-89C3-411F-9753-606A413F89A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70" name="Picture 69">
            <a:extLst>
              <a:ext uri="{FF2B5EF4-FFF2-40B4-BE49-F238E27FC236}">
                <a16:creationId xmlns:a16="http://schemas.microsoft.com/office/drawing/2014/main" id="{EEAD2215-6311-4D1C-B6B5-F57CB6BFCBC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72" name="Rectangle 71">
            <a:extLst>
              <a:ext uri="{FF2B5EF4-FFF2-40B4-BE49-F238E27FC236}">
                <a16:creationId xmlns:a16="http://schemas.microsoft.com/office/drawing/2014/main" id="{7BA5DE79-30D1-4A10-8DB9-0A6E523A97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4" name="Rectangle 73">
            <a:extLst>
              <a:ext uri="{FF2B5EF4-FFF2-40B4-BE49-F238E27FC236}">
                <a16:creationId xmlns:a16="http://schemas.microsoft.com/office/drawing/2014/main" id="{9ABD0D63-D23F-4AE7-8270-4185EF9C1C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6" name="Rectangle 75">
            <a:extLst>
              <a:ext uri="{FF2B5EF4-FFF2-40B4-BE49-F238E27FC236}">
                <a16:creationId xmlns:a16="http://schemas.microsoft.com/office/drawing/2014/main" id="{D5B0B43F-2CE7-4C6C-BABC-EE342B3282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8" name="Rectangle 77">
            <a:extLst>
              <a:ext uri="{FF2B5EF4-FFF2-40B4-BE49-F238E27FC236}">
                <a16:creationId xmlns:a16="http://schemas.microsoft.com/office/drawing/2014/main" id="{85459F07-63F9-48CF-B725-A873C4BC36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0" name="TextBox 79">
            <a:extLst>
              <a:ext uri="{FF2B5EF4-FFF2-40B4-BE49-F238E27FC236}">
                <a16:creationId xmlns:a16="http://schemas.microsoft.com/office/drawing/2014/main" id="{14B83E1E-DAC1-4851-84FF-D6FE1649DE0B}"/>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94943" y="641225"/>
            <a:ext cx="415636" cy="369332"/>
          </a:xfrm>
          <a:prstGeom prst="rect">
            <a:avLst/>
          </a:prstGeom>
          <a:noFill/>
        </p:spPr>
        <p:txBody>
          <a:bodyPr wrap="square" rtlCol="0">
            <a:spAutoFit/>
          </a:bodyPr>
          <a:lstStyle/>
          <a:p>
            <a:pPr algn="r">
              <a:spcAft>
                <a:spcPts val="600"/>
              </a:spcAft>
            </a:pP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82" name="Rectangle 81">
            <a:extLst>
              <a:ext uri="{FF2B5EF4-FFF2-40B4-BE49-F238E27FC236}">
                <a16:creationId xmlns:a16="http://schemas.microsoft.com/office/drawing/2014/main" id="{D0BE3D13-5BE5-4B05-AFCF-2A2E059D29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8001"/>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Rectangle 83">
            <a:extLst>
              <a:ext uri="{FF2B5EF4-FFF2-40B4-BE49-F238E27FC236}">
                <a16:creationId xmlns:a16="http://schemas.microsoft.com/office/drawing/2014/main" id="{76562092-3AA7-4EF0-9007-C44F879A13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6417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6" name="Oval 85">
            <a:extLst>
              <a:ext uri="{FF2B5EF4-FFF2-40B4-BE49-F238E27FC236}">
                <a16:creationId xmlns:a16="http://schemas.microsoft.com/office/drawing/2014/main" id="{1AC85C80-0175-4214-A13D-03C224658C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770108" y="985292"/>
            <a:ext cx="1345319" cy="1345319"/>
          </a:xfrm>
          <a:prstGeom prst="ellipse">
            <a:avLst/>
          </a:prstGeom>
          <a:solidFill>
            <a:schemeClr val="accent1">
              <a:lumMod val="40000"/>
              <a:lumOff val="6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8" name="Picture 87">
            <a:extLst>
              <a:ext uri="{FF2B5EF4-FFF2-40B4-BE49-F238E27FC236}">
                <a16:creationId xmlns:a16="http://schemas.microsoft.com/office/drawing/2014/main" id="{E60B620B-3E81-4075-BC12-D4FB3E299C7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2133" y="0"/>
            <a:ext cx="12189867" cy="6858000"/>
          </a:xfrm>
          <a:prstGeom prst="rect">
            <a:avLst/>
          </a:prstGeom>
        </p:spPr>
      </p:pic>
      <p:sp>
        <p:nvSpPr>
          <p:cNvPr id="63" name="TextBox 3">
            <a:extLst>
              <a:ext uri="{FF2B5EF4-FFF2-40B4-BE49-F238E27FC236}">
                <a16:creationId xmlns:a16="http://schemas.microsoft.com/office/drawing/2014/main" id="{6F9EA2AD-2EEB-7F49-8832-C786B3C9E28C}"/>
              </a:ext>
            </a:extLst>
          </p:cNvPr>
          <p:cNvSpPr txBox="1"/>
          <p:nvPr/>
        </p:nvSpPr>
        <p:spPr>
          <a:xfrm>
            <a:off x="1277362" y="1768410"/>
            <a:ext cx="9314859" cy="4867168"/>
          </a:xfrm>
          <a:prstGeom prst="rect">
            <a:avLst/>
          </a:prstGeom>
        </p:spPr>
        <p:txBody>
          <a:bodyPr vert="horz" lIns="91440" tIns="45720" rIns="91440" bIns="45720" rtlCol="0" anchor="t">
            <a:normAutofit/>
          </a:bodyPr>
          <a:lstStyle/>
          <a:p>
            <a:pPr>
              <a:spcAft>
                <a:spcPts val="600"/>
              </a:spcAft>
            </a:pPr>
            <a:r>
              <a:rPr lang="en-US" sz="2000" b="1" dirty="0"/>
              <a:t>Reminder:</a:t>
            </a:r>
            <a:endParaRPr lang="en-US" sz="2000" dirty="0"/>
          </a:p>
          <a:p>
            <a:pPr marL="742950" lvl="1" indent="-285750">
              <a:buFont typeface="Wingdings" pitchFamily="2" charset="2"/>
              <a:buChar char="§"/>
            </a:pPr>
            <a:r>
              <a:rPr lang="en-US" dirty="0"/>
              <a:t>It’s also important to note that the statewide stay at home order is still in effect. This means that the recruiting ban, which precludes face-to-face contact and travel related to recruiting, is also still in effect. CCCAA will make an announcement when the ban has been lifted.</a:t>
            </a:r>
            <a:endParaRPr lang="en-US" sz="2000" dirty="0"/>
          </a:p>
          <a:p>
            <a:pPr lvl="1" defTabSz="914400">
              <a:lnSpc>
                <a:spcPct val="110000"/>
              </a:lnSpc>
              <a:spcAft>
                <a:spcPts val="600"/>
              </a:spcAft>
              <a:buClr>
                <a:schemeClr val="tx1"/>
              </a:buClr>
              <a:buSzPct val="90000"/>
            </a:pPr>
            <a:endParaRPr lang="en-US" sz="2400" dirty="0">
              <a:solidFill>
                <a:srgbClr val="1F2D29"/>
              </a:solidFill>
            </a:endParaRPr>
          </a:p>
          <a:p>
            <a:pPr defTabSz="914400">
              <a:spcAft>
                <a:spcPts val="600"/>
              </a:spcAft>
              <a:buClr>
                <a:schemeClr val="accent6"/>
              </a:buClr>
              <a:buSzPct val="90000"/>
            </a:pPr>
            <a:endParaRPr lang="en-US" sz="2500" b="1" dirty="0">
              <a:solidFill>
                <a:srgbClr val="1F2D29"/>
              </a:solidFill>
            </a:endParaRPr>
          </a:p>
          <a:p>
            <a:pPr lvl="1" defTabSz="914400">
              <a:lnSpc>
                <a:spcPct val="110000"/>
              </a:lnSpc>
              <a:spcAft>
                <a:spcPts val="600"/>
              </a:spcAft>
              <a:buClr>
                <a:schemeClr val="tx1"/>
              </a:buClr>
              <a:buSzPct val="90000"/>
            </a:pPr>
            <a:endParaRPr lang="en-US" sz="2400" dirty="0">
              <a:solidFill>
                <a:srgbClr val="1F2D29"/>
              </a:solidFill>
            </a:endParaRPr>
          </a:p>
          <a:p>
            <a:pPr defTabSz="914400">
              <a:lnSpc>
                <a:spcPct val="110000"/>
              </a:lnSpc>
              <a:spcAft>
                <a:spcPts val="600"/>
              </a:spcAft>
              <a:buClr>
                <a:schemeClr val="accent6"/>
              </a:buClr>
              <a:buSzPct val="90000"/>
              <a:buFont typeface="Wingdings" panose="05000000000000000000" pitchFamily="2" charset="2"/>
              <a:buChar char="§"/>
            </a:pPr>
            <a:endParaRPr lang="en-US" sz="1400" dirty="0">
              <a:solidFill>
                <a:srgbClr val="1F2D29"/>
              </a:solidFill>
            </a:endParaRPr>
          </a:p>
        </p:txBody>
      </p:sp>
      <p:sp>
        <p:nvSpPr>
          <p:cNvPr id="64" name="Title 1">
            <a:extLst>
              <a:ext uri="{FF2B5EF4-FFF2-40B4-BE49-F238E27FC236}">
                <a16:creationId xmlns:a16="http://schemas.microsoft.com/office/drawing/2014/main" id="{55CB2D45-F4E0-7F47-87B6-06449D383D7B}"/>
              </a:ext>
            </a:extLst>
          </p:cNvPr>
          <p:cNvSpPr txBox="1">
            <a:spLocks/>
          </p:cNvSpPr>
          <p:nvPr/>
        </p:nvSpPr>
        <p:spPr>
          <a:xfrm>
            <a:off x="2402760" y="526359"/>
            <a:ext cx="7176893" cy="1530542"/>
          </a:xfrm>
          <a:prstGeom prst="rect">
            <a:avLst/>
          </a:prstGeom>
        </p:spPr>
        <p:txBody>
          <a:bodyPr vert="horz" lIns="91440" tIns="45720" rIns="91440" bIns="45720" rtlCol="0" anchor="t">
            <a:normAutofit/>
          </a:bodyPr>
          <a:lstStyle>
            <a:lvl1pPr algn="r" defTabSz="914400" rtl="0" eaLnBrk="1" latinLnBrk="0" hangingPunct="1">
              <a:lnSpc>
                <a:spcPct val="90000"/>
              </a:lnSpc>
              <a:spcBef>
                <a:spcPct val="0"/>
              </a:spcBef>
              <a:buNone/>
              <a:defRPr sz="3400" b="0" i="0" kern="1200" cap="none">
                <a:solidFill>
                  <a:schemeClr val="tx1"/>
                </a:solidFill>
                <a:effectLst/>
                <a:latin typeface="+mj-lt"/>
                <a:ea typeface="+mj-ea"/>
                <a:cs typeface="+mj-cs"/>
              </a:defRPr>
            </a:lvl1pPr>
          </a:lstStyle>
          <a:p>
            <a:pPr algn="l"/>
            <a:r>
              <a:rPr lang="en-US" sz="4400" b="1" dirty="0"/>
              <a:t>Athletic Updates</a:t>
            </a:r>
            <a:br>
              <a:rPr lang="en-US" sz="2500" dirty="0"/>
            </a:br>
            <a:r>
              <a:rPr lang="en-US" sz="2200" dirty="0"/>
              <a:t>Presented by Nedra Brown– </a:t>
            </a:r>
            <a:r>
              <a:rPr lang="en-US" sz="2200" dirty="0">
                <a:hlinkClick r:id="rId4"/>
              </a:rPr>
              <a:t>nedra.brown@gcccd.edu</a:t>
            </a:r>
            <a:r>
              <a:rPr lang="en-US" sz="2200" dirty="0"/>
              <a:t> </a:t>
            </a:r>
          </a:p>
        </p:txBody>
      </p:sp>
      <p:pic>
        <p:nvPicPr>
          <p:cNvPr id="17" name="Picture 16" descr="A close up of a sign&#10;&#10;Description automatically generated">
            <a:extLst>
              <a:ext uri="{FF2B5EF4-FFF2-40B4-BE49-F238E27FC236}">
                <a16:creationId xmlns:a16="http://schemas.microsoft.com/office/drawing/2014/main" id="{A9356466-C9C8-3B45-90AA-4B39EABB320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573937" y="5143501"/>
            <a:ext cx="939800" cy="1143000"/>
          </a:xfrm>
          <a:prstGeom prst="rect">
            <a:avLst/>
          </a:prstGeom>
        </p:spPr>
      </p:pic>
    </p:spTree>
    <p:extLst>
      <p:ext uri="{BB962C8B-B14F-4D97-AF65-F5344CB8AC3E}">
        <p14:creationId xmlns:p14="http://schemas.microsoft.com/office/powerpoint/2010/main" val="3067648315"/>
      </p:ext>
    </p:extLst>
  </p:cSld>
  <p:clrMapOvr>
    <a:overrideClrMapping bg1="lt1" tx1="dk1" bg2="lt2" tx2="dk2" accent1="accent1" accent2="accent2" accent3="accent3" accent4="accent4" accent5="accent5" accent6="accent6"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31" name="Picture 7">
            <a:extLst>
              <a:ext uri="{FF2B5EF4-FFF2-40B4-BE49-F238E27FC236}">
                <a16:creationId xmlns:a16="http://schemas.microsoft.com/office/drawing/2014/main" id="{3DBBA26C-89C3-411F-9753-606A413F89A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33" name="Picture 9">
            <a:extLst>
              <a:ext uri="{FF2B5EF4-FFF2-40B4-BE49-F238E27FC236}">
                <a16:creationId xmlns:a16="http://schemas.microsoft.com/office/drawing/2014/main" id="{EEAD2215-6311-4D1C-B6B5-F57CB6BFCBC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34" name="Rectangle 11">
            <a:extLst>
              <a:ext uri="{FF2B5EF4-FFF2-40B4-BE49-F238E27FC236}">
                <a16:creationId xmlns:a16="http://schemas.microsoft.com/office/drawing/2014/main" id="{7BA5DE79-30D1-4A10-8DB9-0A6E523A97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5" name="Rectangle 13">
            <a:extLst>
              <a:ext uri="{FF2B5EF4-FFF2-40B4-BE49-F238E27FC236}">
                <a16:creationId xmlns:a16="http://schemas.microsoft.com/office/drawing/2014/main" id="{9ABD0D63-D23F-4AE7-8270-4185EF9C1C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6" name="Rectangle 15">
            <a:extLst>
              <a:ext uri="{FF2B5EF4-FFF2-40B4-BE49-F238E27FC236}">
                <a16:creationId xmlns:a16="http://schemas.microsoft.com/office/drawing/2014/main" id="{D5B0B43F-2CE7-4C6C-BABC-EE342B3282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7" name="Rectangle 17">
            <a:extLst>
              <a:ext uri="{FF2B5EF4-FFF2-40B4-BE49-F238E27FC236}">
                <a16:creationId xmlns:a16="http://schemas.microsoft.com/office/drawing/2014/main" id="{85459F07-63F9-48CF-B725-A873C4BC36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8" name="TextBox 19">
            <a:extLst>
              <a:ext uri="{FF2B5EF4-FFF2-40B4-BE49-F238E27FC236}">
                <a16:creationId xmlns:a16="http://schemas.microsoft.com/office/drawing/2014/main" id="{14B83E1E-DAC1-4851-84FF-D6FE1649DE0B}"/>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94943" y="641225"/>
            <a:ext cx="415636" cy="369332"/>
          </a:xfrm>
          <a:prstGeom prst="rect">
            <a:avLst/>
          </a:prstGeom>
          <a:noFill/>
        </p:spPr>
        <p:txBody>
          <a:bodyPr wrap="square" rtlCol="0">
            <a:spAutoFit/>
          </a:bodyPr>
          <a:lstStyle/>
          <a:p>
            <a:pPr algn="r">
              <a:spcAft>
                <a:spcPts val="600"/>
              </a:spcAft>
            </a:pP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useBgFill="1">
        <p:nvSpPr>
          <p:cNvPr id="39" name="Rectangle 21">
            <a:extLst>
              <a:ext uri="{FF2B5EF4-FFF2-40B4-BE49-F238E27FC236}">
                <a16:creationId xmlns:a16="http://schemas.microsoft.com/office/drawing/2014/main" id="{8F3CF990-ACB8-443A-BB74-D36EC8A00B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0" name="Picture 23">
            <a:extLst>
              <a:ext uri="{FF2B5EF4-FFF2-40B4-BE49-F238E27FC236}">
                <a16:creationId xmlns:a16="http://schemas.microsoft.com/office/drawing/2014/main" id="{00B98862-BEE1-44FB-A335-A1B9106B445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a:noFill/>
        </p:spPr>
      </p:pic>
      <p:pic>
        <p:nvPicPr>
          <p:cNvPr id="41" name="Picture 25">
            <a:extLst>
              <a:ext uri="{FF2B5EF4-FFF2-40B4-BE49-F238E27FC236}">
                <a16:creationId xmlns:a16="http://schemas.microsoft.com/office/drawing/2014/main" id="{7185CF21-0594-48C0-9F3E-254D6BCE9D9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45489" y="-5487"/>
            <a:ext cx="12189867" cy="6858000"/>
          </a:xfrm>
          <a:prstGeom prst="rect">
            <a:avLst/>
          </a:prstGeom>
        </p:spPr>
      </p:pic>
      <p:sp>
        <p:nvSpPr>
          <p:cNvPr id="42" name="Rectangle 27">
            <a:extLst>
              <a:ext uri="{FF2B5EF4-FFF2-40B4-BE49-F238E27FC236}">
                <a16:creationId xmlns:a16="http://schemas.microsoft.com/office/drawing/2014/main" id="{A0B5529D-5CAA-4BF2-B5C9-34705E7661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59909" cy="6858000"/>
          </a:xfrm>
          <a:prstGeom prst="rect">
            <a:avLst/>
          </a:prstGeom>
          <a:solidFill>
            <a:schemeClr val="bg2">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Freeform: Shape 29">
            <a:extLst>
              <a:ext uri="{FF2B5EF4-FFF2-40B4-BE49-F238E27FC236}">
                <a16:creationId xmlns:a16="http://schemas.microsoft.com/office/drawing/2014/main" id="{FBD68200-BC03-4015-860B-CD5C30CD76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59910" y="0"/>
            <a:ext cx="7869544" cy="6858000"/>
          </a:xfrm>
          <a:custGeom>
            <a:avLst/>
            <a:gdLst>
              <a:gd name="connsiteX0" fmla="*/ 0 w 7821919"/>
              <a:gd name="connsiteY0" fmla="*/ 0 h 6858000"/>
              <a:gd name="connsiteX1" fmla="*/ 6983367 w 7821919"/>
              <a:gd name="connsiteY1" fmla="*/ 0 h 6858000"/>
              <a:gd name="connsiteX2" fmla="*/ 6982269 w 7821919"/>
              <a:gd name="connsiteY2" fmla="*/ 1331 h 6858000"/>
              <a:gd name="connsiteX3" fmla="*/ 6833782 w 7821919"/>
              <a:gd name="connsiteY3" fmla="*/ 487443 h 6858000"/>
              <a:gd name="connsiteX4" fmla="*/ 6851446 w 7821919"/>
              <a:gd name="connsiteY4" fmla="*/ 662666 h 6858000"/>
              <a:gd name="connsiteX5" fmla="*/ 6857532 w 7821919"/>
              <a:gd name="connsiteY5" fmla="*/ 686333 h 6858000"/>
              <a:gd name="connsiteX6" fmla="*/ 6806927 w 7821919"/>
              <a:gd name="connsiteY6" fmla="*/ 699345 h 6858000"/>
              <a:gd name="connsiteX7" fmla="*/ 5555365 w 7821919"/>
              <a:gd name="connsiteY7" fmla="*/ 2400515 h 6858000"/>
              <a:gd name="connsiteX8" fmla="*/ 7336617 w 7821919"/>
              <a:gd name="connsiteY8" fmla="*/ 4181767 h 6858000"/>
              <a:gd name="connsiteX9" fmla="*/ 7452815 w 7821919"/>
              <a:gd name="connsiteY9" fmla="*/ 4175900 h 6858000"/>
              <a:gd name="connsiteX10" fmla="*/ 7437456 w 7821919"/>
              <a:gd name="connsiteY10" fmla="*/ 4225378 h 6858000"/>
              <a:gd name="connsiteX11" fmla="*/ 7428275 w 7821919"/>
              <a:gd name="connsiteY11" fmla="*/ 4316448 h 6858000"/>
              <a:gd name="connsiteX12" fmla="*/ 7789089 w 7821919"/>
              <a:gd name="connsiteY12" fmla="*/ 4759152 h 6858000"/>
              <a:gd name="connsiteX13" fmla="*/ 7821919 w 7821919"/>
              <a:gd name="connsiteY13" fmla="*/ 4762461 h 6858000"/>
              <a:gd name="connsiteX14" fmla="*/ 7809638 w 7821919"/>
              <a:gd name="connsiteY14" fmla="*/ 4785088 h 6858000"/>
              <a:gd name="connsiteX15" fmla="*/ 7794661 w 7821919"/>
              <a:gd name="connsiteY15" fmla="*/ 4833335 h 6858000"/>
              <a:gd name="connsiteX16" fmla="*/ 7524776 w 7821919"/>
              <a:gd name="connsiteY16" fmla="*/ 4917113 h 6858000"/>
              <a:gd name="connsiteX17" fmla="*/ 6642110 w 7821919"/>
              <a:gd name="connsiteY17" fmla="*/ 6248746 h 6858000"/>
              <a:gd name="connsiteX18" fmla="*/ 6755682 w 7821919"/>
              <a:gd name="connsiteY18" fmla="*/ 6811285 h 6858000"/>
              <a:gd name="connsiteX19" fmla="*/ 6778185 w 7821919"/>
              <a:gd name="connsiteY19" fmla="*/ 6858000 h 6858000"/>
              <a:gd name="connsiteX20" fmla="*/ 0 w 7821919"/>
              <a:gd name="connsiteY2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7821919" h="6858000">
                <a:moveTo>
                  <a:pt x="0" y="0"/>
                </a:moveTo>
                <a:lnTo>
                  <a:pt x="6983367" y="0"/>
                </a:lnTo>
                <a:lnTo>
                  <a:pt x="6982269" y="1331"/>
                </a:lnTo>
                <a:cubicBezTo>
                  <a:pt x="6888522" y="140095"/>
                  <a:pt x="6833782" y="307376"/>
                  <a:pt x="6833782" y="487443"/>
                </a:cubicBezTo>
                <a:cubicBezTo>
                  <a:pt x="6833782" y="547466"/>
                  <a:pt x="6839864" y="606067"/>
                  <a:pt x="6851446" y="662666"/>
                </a:cubicBezTo>
                <a:lnTo>
                  <a:pt x="6857532" y="686333"/>
                </a:lnTo>
                <a:lnTo>
                  <a:pt x="6806927" y="699345"/>
                </a:lnTo>
                <a:cubicBezTo>
                  <a:pt x="6081835" y="924872"/>
                  <a:pt x="5555365" y="1601212"/>
                  <a:pt x="5555365" y="2400515"/>
                </a:cubicBezTo>
                <a:cubicBezTo>
                  <a:pt x="5555365" y="3384273"/>
                  <a:pt x="6352859" y="4181767"/>
                  <a:pt x="7336617" y="4181767"/>
                </a:cubicBezTo>
                <a:lnTo>
                  <a:pt x="7452815" y="4175900"/>
                </a:lnTo>
                <a:lnTo>
                  <a:pt x="7437456" y="4225378"/>
                </a:lnTo>
                <a:cubicBezTo>
                  <a:pt x="7431436" y="4254794"/>
                  <a:pt x="7428275" y="4285252"/>
                  <a:pt x="7428275" y="4316448"/>
                </a:cubicBezTo>
                <a:cubicBezTo>
                  <a:pt x="7428275" y="4534821"/>
                  <a:pt x="7583172" y="4717015"/>
                  <a:pt x="7789089" y="4759152"/>
                </a:cubicBezTo>
                <a:lnTo>
                  <a:pt x="7821919" y="4762461"/>
                </a:lnTo>
                <a:lnTo>
                  <a:pt x="7809638" y="4785088"/>
                </a:lnTo>
                <a:lnTo>
                  <a:pt x="7794661" y="4833335"/>
                </a:lnTo>
                <a:lnTo>
                  <a:pt x="7524776" y="4917113"/>
                </a:lnTo>
                <a:cubicBezTo>
                  <a:pt x="7006070" y="5136507"/>
                  <a:pt x="6642110" y="5650122"/>
                  <a:pt x="6642110" y="6248746"/>
                </a:cubicBezTo>
                <a:cubicBezTo>
                  <a:pt x="6642110" y="6448287"/>
                  <a:pt x="6682550" y="6638383"/>
                  <a:pt x="6755682" y="6811285"/>
                </a:cubicBezTo>
                <a:lnTo>
                  <a:pt x="6778185" y="6858000"/>
                </a:lnTo>
                <a:lnTo>
                  <a:pt x="0" y="6858000"/>
                </a:lnTo>
                <a:close/>
              </a:path>
            </a:pathLst>
          </a:custGeom>
          <a:gradFill>
            <a:gsLst>
              <a:gs pos="25996">
                <a:srgbClr val="1F2D29">
                  <a:alpha val="4000"/>
                </a:srgbClr>
              </a:gs>
              <a:gs pos="20000">
                <a:schemeClr val="bg2">
                  <a:alpha val="0"/>
                </a:schemeClr>
              </a:gs>
              <a:gs pos="100000">
                <a:schemeClr val="bg2"/>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sp>
      <p:sp>
        <p:nvSpPr>
          <p:cNvPr id="32" name="Oval 31">
            <a:extLst>
              <a:ext uri="{FF2B5EF4-FFF2-40B4-BE49-F238E27FC236}">
                <a16:creationId xmlns:a16="http://schemas.microsoft.com/office/drawing/2014/main" id="{332A6F87-AC28-4AA8-B8A6-AEBC67BD0D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757960" y="764389"/>
            <a:ext cx="967148" cy="967148"/>
          </a:xfrm>
          <a:prstGeom prst="ellipse">
            <a:avLst/>
          </a:prstGeom>
          <a:gradFill>
            <a:gsLst>
              <a:gs pos="0">
                <a:schemeClr val="bg2">
                  <a:alpha val="0"/>
                </a:schemeClr>
              </a:gs>
              <a:gs pos="100000">
                <a:schemeClr val="accent1">
                  <a:alpha val="21000"/>
                </a:schemeClr>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1D416E3-979B-42AF-B3F6-6383DA9E6D91}"/>
              </a:ext>
            </a:extLst>
          </p:cNvPr>
          <p:cNvSpPr>
            <a:spLocks noGrp="1"/>
          </p:cNvSpPr>
          <p:nvPr>
            <p:ph type="title"/>
          </p:nvPr>
        </p:nvSpPr>
        <p:spPr>
          <a:xfrm>
            <a:off x="2402760" y="526359"/>
            <a:ext cx="7176893" cy="1530542"/>
          </a:xfrm>
        </p:spPr>
        <p:txBody>
          <a:bodyPr vert="horz" lIns="91440" tIns="45720" rIns="91440" bIns="45720" rtlCol="0" anchor="t">
            <a:normAutofit fontScale="90000"/>
          </a:bodyPr>
          <a:lstStyle/>
          <a:p>
            <a:pPr algn="l"/>
            <a:r>
              <a:rPr lang="en-US" sz="4400" b="1" dirty="0"/>
              <a:t>Athletic Academic Advising</a:t>
            </a:r>
            <a:br>
              <a:rPr lang="en-US" sz="2500" dirty="0"/>
            </a:br>
            <a:r>
              <a:rPr lang="en-US" sz="2200" dirty="0"/>
              <a:t>Presented by Patrick </a:t>
            </a:r>
            <a:r>
              <a:rPr lang="en-US" sz="2200" dirty="0" err="1"/>
              <a:t>Aure</a:t>
            </a:r>
            <a:r>
              <a:rPr lang="en-US" sz="2200" dirty="0"/>
              <a:t> – </a:t>
            </a:r>
            <a:r>
              <a:rPr lang="en-US" sz="2200" dirty="0">
                <a:hlinkClick r:id="rId4"/>
              </a:rPr>
              <a:t>patrick.aure@gcccd.edu</a:t>
            </a:r>
            <a:r>
              <a:rPr lang="en-US" sz="2200" dirty="0"/>
              <a:t>  </a:t>
            </a:r>
          </a:p>
        </p:txBody>
      </p:sp>
      <p:sp>
        <p:nvSpPr>
          <p:cNvPr id="3" name="TextBox 2">
            <a:extLst>
              <a:ext uri="{FF2B5EF4-FFF2-40B4-BE49-F238E27FC236}">
                <a16:creationId xmlns:a16="http://schemas.microsoft.com/office/drawing/2014/main" id="{053F37D7-6034-2949-968D-CF14AF6D678F}"/>
              </a:ext>
            </a:extLst>
          </p:cNvPr>
          <p:cNvSpPr txBox="1"/>
          <p:nvPr/>
        </p:nvSpPr>
        <p:spPr>
          <a:xfrm>
            <a:off x="1249829" y="1731537"/>
            <a:ext cx="9342392" cy="4960391"/>
          </a:xfrm>
          <a:prstGeom prst="rect">
            <a:avLst/>
          </a:prstGeom>
        </p:spPr>
        <p:txBody>
          <a:bodyPr vert="horz" lIns="91440" tIns="45720" rIns="91440" bIns="45720" rtlCol="0" anchor="t">
            <a:noAutofit/>
          </a:bodyPr>
          <a:lstStyle/>
          <a:p>
            <a:pPr lvl="0" defTabSz="914400">
              <a:spcAft>
                <a:spcPts val="600"/>
              </a:spcAft>
              <a:buClr>
                <a:schemeClr val="accent6"/>
              </a:buClr>
              <a:buSzPct val="90000"/>
            </a:pPr>
            <a:r>
              <a:rPr lang="en-US" sz="2000" b="1" dirty="0"/>
              <a:t>Deadlines:</a:t>
            </a:r>
            <a:endParaRPr lang="en-US" sz="2000" dirty="0"/>
          </a:p>
          <a:p>
            <a:pPr marL="742950" lvl="1" indent="-285750" defTabSz="914400">
              <a:spcAft>
                <a:spcPts val="600"/>
              </a:spcAft>
              <a:buClr>
                <a:schemeClr val="tx1"/>
              </a:buClr>
              <a:buSzPct val="90000"/>
              <a:buFont typeface="Wingdings" panose="05000000000000000000" pitchFamily="2" charset="2"/>
              <a:buChar char="§"/>
            </a:pPr>
            <a:r>
              <a:rPr lang="en-US" sz="1500" dirty="0"/>
              <a:t>Summer Registration: May 11 – June 21</a:t>
            </a:r>
          </a:p>
          <a:p>
            <a:pPr marL="742950" lvl="1" indent="-285750" defTabSz="914400">
              <a:spcAft>
                <a:spcPts val="600"/>
              </a:spcAft>
              <a:buClr>
                <a:schemeClr val="tx1"/>
              </a:buClr>
              <a:buSzPct val="90000"/>
              <a:buFont typeface="Wingdings" panose="05000000000000000000" pitchFamily="2" charset="2"/>
              <a:buChar char="§"/>
            </a:pPr>
            <a:r>
              <a:rPr lang="en-US" sz="1500" dirty="0"/>
              <a:t>Student-Athlete Priority Registration began Tuesday, May 12</a:t>
            </a:r>
          </a:p>
          <a:p>
            <a:pPr marL="742950" lvl="1" indent="-285750" defTabSz="914400">
              <a:lnSpc>
                <a:spcPct val="110000"/>
              </a:lnSpc>
              <a:spcAft>
                <a:spcPts val="600"/>
              </a:spcAft>
              <a:buClr>
                <a:schemeClr val="tx1"/>
              </a:buClr>
              <a:buSzPct val="90000"/>
              <a:buFont typeface="Wingdings" panose="05000000000000000000" pitchFamily="2" charset="2"/>
              <a:buChar char="§"/>
            </a:pPr>
            <a:r>
              <a:rPr lang="en-US" sz="1500" dirty="0"/>
              <a:t>Summer School Dates: June 22 – July 30</a:t>
            </a:r>
          </a:p>
          <a:p>
            <a:pPr marL="742950" lvl="1" indent="-285750" defTabSz="914400">
              <a:lnSpc>
                <a:spcPct val="110000"/>
              </a:lnSpc>
              <a:spcAft>
                <a:spcPts val="600"/>
              </a:spcAft>
              <a:buClr>
                <a:schemeClr val="tx1"/>
              </a:buClr>
              <a:buSzPct val="90000"/>
              <a:buFont typeface="Wingdings" panose="05000000000000000000" pitchFamily="2" charset="2"/>
              <a:buChar char="§"/>
            </a:pPr>
            <a:r>
              <a:rPr lang="en-US" sz="1500" dirty="0"/>
              <a:t>Last Day to Withdraw without a “W” and Get a Refund: Friday, June 25</a:t>
            </a:r>
          </a:p>
          <a:p>
            <a:pPr marL="742950" lvl="1" indent="-285750" defTabSz="914400">
              <a:lnSpc>
                <a:spcPct val="110000"/>
              </a:lnSpc>
              <a:spcAft>
                <a:spcPts val="600"/>
              </a:spcAft>
              <a:buClr>
                <a:schemeClr val="tx1"/>
              </a:buClr>
              <a:buSzPct val="90000"/>
              <a:buFont typeface="Wingdings" panose="05000000000000000000" pitchFamily="2" charset="2"/>
              <a:buChar char="§"/>
            </a:pPr>
            <a:r>
              <a:rPr lang="en-US" sz="1500" dirty="0"/>
              <a:t>Summer Graduation Application Deadline: July 2</a:t>
            </a:r>
          </a:p>
          <a:p>
            <a:pPr indent="-339725" defTabSz="914400">
              <a:lnSpc>
                <a:spcPct val="110000"/>
              </a:lnSpc>
              <a:spcAft>
                <a:spcPts val="600"/>
              </a:spcAft>
              <a:buClr>
                <a:schemeClr val="tx1"/>
              </a:buClr>
              <a:buSzPct val="90000"/>
            </a:pPr>
            <a:endParaRPr lang="en-US" sz="2000" b="1" dirty="0"/>
          </a:p>
          <a:p>
            <a:pPr indent="-339725" defTabSz="914400">
              <a:lnSpc>
                <a:spcPct val="110000"/>
              </a:lnSpc>
              <a:spcAft>
                <a:spcPts val="600"/>
              </a:spcAft>
              <a:buClr>
                <a:schemeClr val="tx1"/>
              </a:buClr>
              <a:buSzPct val="90000"/>
            </a:pPr>
            <a:r>
              <a:rPr lang="en-US" sz="2000" b="1" dirty="0"/>
              <a:t>Athletics Website:</a:t>
            </a:r>
          </a:p>
          <a:p>
            <a:pPr lvl="2" indent="-339725" defTabSz="914400">
              <a:lnSpc>
                <a:spcPct val="110000"/>
              </a:lnSpc>
              <a:spcAft>
                <a:spcPts val="600"/>
              </a:spcAft>
              <a:buClr>
                <a:schemeClr val="tx1"/>
              </a:buClr>
              <a:buSzPct val="90000"/>
            </a:pPr>
            <a:r>
              <a:rPr lang="en-US" sz="1500" b="1" dirty="0">
                <a:hlinkClick r:id="rId5"/>
              </a:rPr>
              <a:t>www.grossmontgriffins.com</a:t>
            </a:r>
            <a:r>
              <a:rPr lang="en-US" sz="1500" b="1" dirty="0"/>
              <a:t> – COVID-19 Campus Updates and Remote Resources</a:t>
            </a:r>
            <a:endParaRPr lang="en-US" sz="1500" dirty="0"/>
          </a:p>
          <a:p>
            <a:pPr marL="860425" lvl="2" indent="-285750" defTabSz="914400">
              <a:lnSpc>
                <a:spcPct val="110000"/>
              </a:lnSpc>
              <a:spcAft>
                <a:spcPts val="600"/>
              </a:spcAft>
              <a:buClr>
                <a:schemeClr val="tx1"/>
              </a:buClr>
              <a:buSzPct val="90000"/>
              <a:buFont typeface="Wingdings" panose="05000000000000000000" pitchFamily="2" charset="2"/>
              <a:buChar char="§"/>
            </a:pPr>
            <a:r>
              <a:rPr lang="en-US" sz="1500" dirty="0"/>
              <a:t>Continued athletic and academic support</a:t>
            </a:r>
          </a:p>
          <a:p>
            <a:pPr marL="860425" lvl="2" indent="-285750" defTabSz="914400">
              <a:lnSpc>
                <a:spcPct val="110000"/>
              </a:lnSpc>
              <a:spcAft>
                <a:spcPts val="600"/>
              </a:spcAft>
              <a:buClr>
                <a:schemeClr val="tx1"/>
              </a:buClr>
              <a:buSzPct val="90000"/>
              <a:buFont typeface="Wingdings" panose="05000000000000000000" pitchFamily="2" charset="2"/>
              <a:buChar char="§"/>
            </a:pPr>
            <a:r>
              <a:rPr lang="en-US" sz="1500" dirty="0"/>
              <a:t>Support staff contact information available </a:t>
            </a:r>
          </a:p>
        </p:txBody>
      </p:sp>
      <p:pic>
        <p:nvPicPr>
          <p:cNvPr id="29" name="Picture 28" descr="A close up of a sign&#10;&#10;Description automatically generated">
            <a:extLst>
              <a:ext uri="{FF2B5EF4-FFF2-40B4-BE49-F238E27FC236}">
                <a16:creationId xmlns:a16="http://schemas.microsoft.com/office/drawing/2014/main" id="{70A1BF15-0A89-6D4E-BA3D-E439CC2A415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573937" y="5143501"/>
            <a:ext cx="939800" cy="1143000"/>
          </a:xfrm>
          <a:prstGeom prst="rect">
            <a:avLst/>
          </a:prstGeom>
        </p:spPr>
      </p:pic>
    </p:spTree>
    <p:extLst>
      <p:ext uri="{BB962C8B-B14F-4D97-AF65-F5344CB8AC3E}">
        <p14:creationId xmlns:p14="http://schemas.microsoft.com/office/powerpoint/2010/main" val="39672986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Shape 120"/>
        <p:cNvGrpSpPr/>
        <p:nvPr/>
      </p:nvGrpSpPr>
      <p:grpSpPr>
        <a:xfrm>
          <a:off x="0" y="0"/>
          <a:ext cx="0" cy="0"/>
          <a:chOff x="0" y="0"/>
          <a:chExt cx="0" cy="0"/>
        </a:xfrm>
      </p:grpSpPr>
      <p:sp useBgFill="1">
        <p:nvSpPr>
          <p:cNvPr id="127" name="Rectangle 126">
            <a:extLst>
              <a:ext uri="{FF2B5EF4-FFF2-40B4-BE49-F238E27FC236}">
                <a16:creationId xmlns:a16="http://schemas.microsoft.com/office/drawing/2014/main" id="{8F3CF990-ACB8-443A-BB74-D36EC8A00B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9" name="Picture 128">
            <a:extLst>
              <a:ext uri="{FF2B5EF4-FFF2-40B4-BE49-F238E27FC236}">
                <a16:creationId xmlns:a16="http://schemas.microsoft.com/office/drawing/2014/main" id="{00B98862-BEE1-44FB-A335-A1B9106B445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a:noFill/>
        </p:spPr>
      </p:pic>
      <p:pic>
        <p:nvPicPr>
          <p:cNvPr id="131" name="Picture 130">
            <a:extLst>
              <a:ext uri="{FF2B5EF4-FFF2-40B4-BE49-F238E27FC236}">
                <a16:creationId xmlns:a16="http://schemas.microsoft.com/office/drawing/2014/main" id="{7185CF21-0594-48C0-9F3E-254D6BCE9D9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45489" y="-5487"/>
            <a:ext cx="12189867" cy="6858000"/>
          </a:xfrm>
          <a:prstGeom prst="rect">
            <a:avLst/>
          </a:prstGeom>
        </p:spPr>
      </p:pic>
      <p:sp>
        <p:nvSpPr>
          <p:cNvPr id="133" name="Rectangle 132">
            <a:extLst>
              <a:ext uri="{FF2B5EF4-FFF2-40B4-BE49-F238E27FC236}">
                <a16:creationId xmlns:a16="http://schemas.microsoft.com/office/drawing/2014/main" id="{A0B5529D-5CAA-4BF2-B5C9-34705E7661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59909" cy="6858000"/>
          </a:xfrm>
          <a:prstGeom prst="rect">
            <a:avLst/>
          </a:prstGeom>
          <a:solidFill>
            <a:schemeClr val="bg2">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5" name="Freeform: Shape 134">
            <a:extLst>
              <a:ext uri="{FF2B5EF4-FFF2-40B4-BE49-F238E27FC236}">
                <a16:creationId xmlns:a16="http://schemas.microsoft.com/office/drawing/2014/main" id="{FBD68200-BC03-4015-860B-CD5C30CD76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59910" y="0"/>
            <a:ext cx="7869544" cy="6858000"/>
          </a:xfrm>
          <a:custGeom>
            <a:avLst/>
            <a:gdLst>
              <a:gd name="connsiteX0" fmla="*/ 0 w 7821919"/>
              <a:gd name="connsiteY0" fmla="*/ 0 h 6858000"/>
              <a:gd name="connsiteX1" fmla="*/ 6983367 w 7821919"/>
              <a:gd name="connsiteY1" fmla="*/ 0 h 6858000"/>
              <a:gd name="connsiteX2" fmla="*/ 6982269 w 7821919"/>
              <a:gd name="connsiteY2" fmla="*/ 1331 h 6858000"/>
              <a:gd name="connsiteX3" fmla="*/ 6833782 w 7821919"/>
              <a:gd name="connsiteY3" fmla="*/ 487443 h 6858000"/>
              <a:gd name="connsiteX4" fmla="*/ 6851446 w 7821919"/>
              <a:gd name="connsiteY4" fmla="*/ 662666 h 6858000"/>
              <a:gd name="connsiteX5" fmla="*/ 6857532 w 7821919"/>
              <a:gd name="connsiteY5" fmla="*/ 686333 h 6858000"/>
              <a:gd name="connsiteX6" fmla="*/ 6806927 w 7821919"/>
              <a:gd name="connsiteY6" fmla="*/ 699345 h 6858000"/>
              <a:gd name="connsiteX7" fmla="*/ 5555365 w 7821919"/>
              <a:gd name="connsiteY7" fmla="*/ 2400515 h 6858000"/>
              <a:gd name="connsiteX8" fmla="*/ 7336617 w 7821919"/>
              <a:gd name="connsiteY8" fmla="*/ 4181767 h 6858000"/>
              <a:gd name="connsiteX9" fmla="*/ 7452815 w 7821919"/>
              <a:gd name="connsiteY9" fmla="*/ 4175900 h 6858000"/>
              <a:gd name="connsiteX10" fmla="*/ 7437456 w 7821919"/>
              <a:gd name="connsiteY10" fmla="*/ 4225378 h 6858000"/>
              <a:gd name="connsiteX11" fmla="*/ 7428275 w 7821919"/>
              <a:gd name="connsiteY11" fmla="*/ 4316448 h 6858000"/>
              <a:gd name="connsiteX12" fmla="*/ 7789089 w 7821919"/>
              <a:gd name="connsiteY12" fmla="*/ 4759152 h 6858000"/>
              <a:gd name="connsiteX13" fmla="*/ 7821919 w 7821919"/>
              <a:gd name="connsiteY13" fmla="*/ 4762461 h 6858000"/>
              <a:gd name="connsiteX14" fmla="*/ 7809638 w 7821919"/>
              <a:gd name="connsiteY14" fmla="*/ 4785088 h 6858000"/>
              <a:gd name="connsiteX15" fmla="*/ 7794661 w 7821919"/>
              <a:gd name="connsiteY15" fmla="*/ 4833335 h 6858000"/>
              <a:gd name="connsiteX16" fmla="*/ 7524776 w 7821919"/>
              <a:gd name="connsiteY16" fmla="*/ 4917113 h 6858000"/>
              <a:gd name="connsiteX17" fmla="*/ 6642110 w 7821919"/>
              <a:gd name="connsiteY17" fmla="*/ 6248746 h 6858000"/>
              <a:gd name="connsiteX18" fmla="*/ 6755682 w 7821919"/>
              <a:gd name="connsiteY18" fmla="*/ 6811285 h 6858000"/>
              <a:gd name="connsiteX19" fmla="*/ 6778185 w 7821919"/>
              <a:gd name="connsiteY19" fmla="*/ 6858000 h 6858000"/>
              <a:gd name="connsiteX20" fmla="*/ 0 w 7821919"/>
              <a:gd name="connsiteY2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7821919" h="6858000">
                <a:moveTo>
                  <a:pt x="0" y="0"/>
                </a:moveTo>
                <a:lnTo>
                  <a:pt x="6983367" y="0"/>
                </a:lnTo>
                <a:lnTo>
                  <a:pt x="6982269" y="1331"/>
                </a:lnTo>
                <a:cubicBezTo>
                  <a:pt x="6888522" y="140095"/>
                  <a:pt x="6833782" y="307376"/>
                  <a:pt x="6833782" y="487443"/>
                </a:cubicBezTo>
                <a:cubicBezTo>
                  <a:pt x="6833782" y="547466"/>
                  <a:pt x="6839864" y="606067"/>
                  <a:pt x="6851446" y="662666"/>
                </a:cubicBezTo>
                <a:lnTo>
                  <a:pt x="6857532" y="686333"/>
                </a:lnTo>
                <a:lnTo>
                  <a:pt x="6806927" y="699345"/>
                </a:lnTo>
                <a:cubicBezTo>
                  <a:pt x="6081835" y="924872"/>
                  <a:pt x="5555365" y="1601212"/>
                  <a:pt x="5555365" y="2400515"/>
                </a:cubicBezTo>
                <a:cubicBezTo>
                  <a:pt x="5555365" y="3384273"/>
                  <a:pt x="6352859" y="4181767"/>
                  <a:pt x="7336617" y="4181767"/>
                </a:cubicBezTo>
                <a:lnTo>
                  <a:pt x="7452815" y="4175900"/>
                </a:lnTo>
                <a:lnTo>
                  <a:pt x="7437456" y="4225378"/>
                </a:lnTo>
                <a:cubicBezTo>
                  <a:pt x="7431436" y="4254794"/>
                  <a:pt x="7428275" y="4285252"/>
                  <a:pt x="7428275" y="4316448"/>
                </a:cubicBezTo>
                <a:cubicBezTo>
                  <a:pt x="7428275" y="4534821"/>
                  <a:pt x="7583172" y="4717015"/>
                  <a:pt x="7789089" y="4759152"/>
                </a:cubicBezTo>
                <a:lnTo>
                  <a:pt x="7821919" y="4762461"/>
                </a:lnTo>
                <a:lnTo>
                  <a:pt x="7809638" y="4785088"/>
                </a:lnTo>
                <a:lnTo>
                  <a:pt x="7794661" y="4833335"/>
                </a:lnTo>
                <a:lnTo>
                  <a:pt x="7524776" y="4917113"/>
                </a:lnTo>
                <a:cubicBezTo>
                  <a:pt x="7006070" y="5136507"/>
                  <a:pt x="6642110" y="5650122"/>
                  <a:pt x="6642110" y="6248746"/>
                </a:cubicBezTo>
                <a:cubicBezTo>
                  <a:pt x="6642110" y="6448287"/>
                  <a:pt x="6682550" y="6638383"/>
                  <a:pt x="6755682" y="6811285"/>
                </a:cubicBezTo>
                <a:lnTo>
                  <a:pt x="6778185" y="6858000"/>
                </a:lnTo>
                <a:lnTo>
                  <a:pt x="0" y="6858000"/>
                </a:lnTo>
                <a:close/>
              </a:path>
            </a:pathLst>
          </a:custGeom>
          <a:gradFill>
            <a:gsLst>
              <a:gs pos="25996">
                <a:srgbClr val="1F2D29">
                  <a:alpha val="4000"/>
                </a:srgbClr>
              </a:gs>
              <a:gs pos="20000">
                <a:schemeClr val="bg2">
                  <a:alpha val="0"/>
                </a:schemeClr>
              </a:gs>
              <a:gs pos="100000">
                <a:schemeClr val="bg2"/>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sp>
      <p:sp>
        <p:nvSpPr>
          <p:cNvPr id="137" name="Oval 136">
            <a:extLst>
              <a:ext uri="{FF2B5EF4-FFF2-40B4-BE49-F238E27FC236}">
                <a16:creationId xmlns:a16="http://schemas.microsoft.com/office/drawing/2014/main" id="{332A6F87-AC28-4AA8-B8A6-AEBC67BD0D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757960" y="764389"/>
            <a:ext cx="967148" cy="967148"/>
          </a:xfrm>
          <a:prstGeom prst="ellipse">
            <a:avLst/>
          </a:prstGeom>
          <a:gradFill>
            <a:gsLst>
              <a:gs pos="0">
                <a:schemeClr val="bg2">
                  <a:alpha val="0"/>
                </a:schemeClr>
              </a:gs>
              <a:gs pos="100000">
                <a:schemeClr val="accent1">
                  <a:alpha val="21000"/>
                </a:schemeClr>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1" name="Google Shape;121;p17"/>
          <p:cNvSpPr txBox="1">
            <a:spLocks noGrp="1"/>
          </p:cNvSpPr>
          <p:nvPr>
            <p:ph type="title"/>
          </p:nvPr>
        </p:nvSpPr>
        <p:spPr>
          <a:xfrm>
            <a:off x="2399934" y="531296"/>
            <a:ext cx="8376232" cy="1143407"/>
          </a:xfrm>
          <a:prstGeom prst="rect">
            <a:avLst/>
          </a:prstGeom>
        </p:spPr>
        <p:txBody>
          <a:bodyPr spcFirstLastPara="1" lIns="91425" tIns="45700" rIns="91425" bIns="45700" anchorCtr="0">
            <a:normAutofit/>
          </a:bodyPr>
          <a:lstStyle/>
          <a:p>
            <a:pPr lvl="0" algn="l">
              <a:spcBef>
                <a:spcPts val="0"/>
              </a:spcBef>
              <a:buClr>
                <a:srgbClr val="FEFEFE"/>
              </a:buClr>
              <a:buSzPts val="4000"/>
            </a:pPr>
            <a:r>
              <a:rPr lang="en-US" sz="4000" b="1" dirty="0"/>
              <a:t>Athletic Academic Advising</a:t>
            </a:r>
            <a:br>
              <a:rPr lang="en-US" dirty="0"/>
            </a:br>
            <a:r>
              <a:rPr lang="en-US" sz="2000" dirty="0"/>
              <a:t>Presented by Patrick </a:t>
            </a:r>
            <a:r>
              <a:rPr lang="en-US" sz="2000" dirty="0" err="1"/>
              <a:t>Aure</a:t>
            </a:r>
            <a:r>
              <a:rPr lang="en-US" sz="2000" dirty="0"/>
              <a:t> – </a:t>
            </a:r>
            <a:r>
              <a:rPr lang="en-US" sz="2000" dirty="0">
                <a:hlinkClick r:id="rId5"/>
              </a:rPr>
              <a:t>patrick.aure@gcccd.edu</a:t>
            </a:r>
            <a:r>
              <a:rPr lang="en-US" sz="2000" dirty="0"/>
              <a:t> </a:t>
            </a:r>
          </a:p>
        </p:txBody>
      </p:sp>
      <p:sp>
        <p:nvSpPr>
          <p:cNvPr id="122" name="Google Shape;122;p17"/>
          <p:cNvSpPr txBox="1">
            <a:spLocks noGrp="1"/>
          </p:cNvSpPr>
          <p:nvPr>
            <p:ph idx="1"/>
          </p:nvPr>
        </p:nvSpPr>
        <p:spPr>
          <a:xfrm>
            <a:off x="1232238" y="1764990"/>
            <a:ext cx="9360204" cy="4561714"/>
          </a:xfrm>
          <a:prstGeom prst="rect">
            <a:avLst/>
          </a:prstGeom>
        </p:spPr>
        <p:txBody>
          <a:bodyPr spcFirstLastPara="1" lIns="91425" tIns="45700" rIns="91425" bIns="45700" anchor="t" anchorCtr="0">
            <a:normAutofit/>
          </a:bodyPr>
          <a:lstStyle/>
          <a:p>
            <a:pPr marL="0" lvl="0" indent="0" rtl="0">
              <a:lnSpc>
                <a:spcPct val="110000"/>
              </a:lnSpc>
              <a:spcBef>
                <a:spcPts val="0"/>
              </a:spcBef>
              <a:buSzPts val="1800"/>
              <a:buNone/>
            </a:pPr>
            <a:r>
              <a:rPr lang="en-US" b="1" dirty="0"/>
              <a:t>NCAA Update:</a:t>
            </a:r>
            <a:endParaRPr lang="en-US" dirty="0"/>
          </a:p>
          <a:p>
            <a:pPr lvl="1">
              <a:lnSpc>
                <a:spcPct val="100000"/>
              </a:lnSpc>
              <a:spcBef>
                <a:spcPts val="0"/>
              </a:spcBef>
              <a:buClr>
                <a:schemeClr val="tx1"/>
              </a:buClr>
              <a:buSzPts val="1600"/>
            </a:pPr>
            <a:r>
              <a:rPr lang="en-US" sz="1500" dirty="0"/>
              <a:t>COVID-19 Relief</a:t>
            </a:r>
          </a:p>
          <a:p>
            <a:pPr lvl="2">
              <a:lnSpc>
                <a:spcPct val="100000"/>
              </a:lnSpc>
              <a:spcBef>
                <a:spcPts val="0"/>
              </a:spcBef>
              <a:buClr>
                <a:schemeClr val="tx1"/>
              </a:buClr>
              <a:buSzPts val="1400"/>
            </a:pPr>
            <a:r>
              <a:rPr lang="en-US" sz="1500" dirty="0"/>
              <a:t>DI Schools will have authority to apply a 1-year extension for Spring 2020 sport student-athletes</a:t>
            </a:r>
          </a:p>
          <a:p>
            <a:pPr lvl="2">
              <a:lnSpc>
                <a:spcPct val="100000"/>
              </a:lnSpc>
              <a:spcBef>
                <a:spcPts val="0"/>
              </a:spcBef>
              <a:spcAft>
                <a:spcPts val="1200"/>
              </a:spcAft>
              <a:buClr>
                <a:schemeClr val="tx1"/>
              </a:buClr>
              <a:buSzPts val="1400"/>
            </a:pPr>
            <a:r>
              <a:rPr lang="en-US" sz="1500" dirty="0"/>
              <a:t>Recruiting dead period has been extended to May 31 </a:t>
            </a:r>
          </a:p>
          <a:p>
            <a:pPr lvl="1">
              <a:lnSpc>
                <a:spcPct val="100000"/>
              </a:lnSpc>
              <a:spcBef>
                <a:spcPts val="0"/>
              </a:spcBef>
              <a:buClr>
                <a:schemeClr val="tx1"/>
              </a:buClr>
              <a:buSzPts val="1600"/>
            </a:pPr>
            <a:r>
              <a:rPr lang="en-US" sz="1500" dirty="0"/>
              <a:t>Part-Time Consideration</a:t>
            </a:r>
          </a:p>
          <a:p>
            <a:pPr lvl="2">
              <a:lnSpc>
                <a:spcPct val="100000"/>
              </a:lnSpc>
              <a:spcBef>
                <a:spcPts val="0"/>
              </a:spcBef>
              <a:buClr>
                <a:schemeClr val="tx1"/>
              </a:buClr>
              <a:buSzPts val="1400"/>
            </a:pPr>
            <a:r>
              <a:rPr lang="en-US" sz="1500" dirty="0"/>
              <a:t>Implications</a:t>
            </a:r>
            <a:br>
              <a:rPr lang="en-US" sz="1000" dirty="0"/>
            </a:br>
            <a:endParaRPr lang="en-US" sz="1000" dirty="0"/>
          </a:p>
          <a:p>
            <a:pPr marL="0" indent="-333375">
              <a:lnSpc>
                <a:spcPct val="110000"/>
              </a:lnSpc>
              <a:spcBef>
                <a:spcPts val="0"/>
              </a:spcBef>
              <a:spcAft>
                <a:spcPts val="0"/>
              </a:spcAft>
              <a:buClr>
                <a:schemeClr val="tx1"/>
              </a:buClr>
              <a:buSzPts val="1600"/>
              <a:buNone/>
            </a:pPr>
            <a:r>
              <a:rPr lang="en-US" b="1" dirty="0"/>
              <a:t>Remote Counseling:</a:t>
            </a:r>
          </a:p>
          <a:p>
            <a:pPr marL="746125" lvl="2" indent="-171450">
              <a:lnSpc>
                <a:spcPct val="110000"/>
              </a:lnSpc>
              <a:spcBef>
                <a:spcPts val="880"/>
              </a:spcBef>
              <a:spcAft>
                <a:spcPts val="0"/>
              </a:spcAft>
              <a:buClr>
                <a:schemeClr val="tx1"/>
              </a:buClr>
              <a:buSzPts val="1400"/>
            </a:pPr>
            <a:r>
              <a:rPr lang="en-US" sz="1500" dirty="0"/>
              <a:t>Educational Planning and other Counseling Services Available</a:t>
            </a:r>
          </a:p>
          <a:p>
            <a:pPr marL="746125" lvl="2" indent="-171450">
              <a:lnSpc>
                <a:spcPct val="110000"/>
              </a:lnSpc>
              <a:spcBef>
                <a:spcPts val="880"/>
              </a:spcBef>
              <a:spcAft>
                <a:spcPts val="0"/>
              </a:spcAft>
              <a:buClr>
                <a:schemeClr val="tx1"/>
              </a:buClr>
              <a:buSzPts val="1400"/>
            </a:pPr>
            <a:r>
              <a:rPr lang="en-US" sz="1500" dirty="0"/>
              <a:t>Contact Juan Contreras – </a:t>
            </a:r>
            <a:r>
              <a:rPr lang="en-US" sz="1500" dirty="0">
                <a:hlinkClick r:id="rId6"/>
              </a:rPr>
              <a:t>juan.contreras@gcccd.edu</a:t>
            </a:r>
            <a:r>
              <a:rPr lang="en-US" sz="1500" dirty="0"/>
              <a:t> </a:t>
            </a:r>
          </a:p>
          <a:p>
            <a:pPr marL="949325" lvl="2" indent="-285750" rtl="0">
              <a:lnSpc>
                <a:spcPct val="110000"/>
              </a:lnSpc>
              <a:spcBef>
                <a:spcPts val="880"/>
              </a:spcBef>
              <a:spcAft>
                <a:spcPts val="0"/>
              </a:spcAft>
              <a:buClr>
                <a:schemeClr val="tx1"/>
              </a:buClr>
              <a:buSzPts val="1400"/>
              <a:buFont typeface="Courier New" panose="02070309020205020404" pitchFamily="49" charset="0"/>
              <a:buChar char="o"/>
            </a:pPr>
            <a:endParaRPr lang="en-US" sz="1000" dirty="0"/>
          </a:p>
          <a:p>
            <a:pPr marL="0" lvl="1" indent="-461962">
              <a:lnSpc>
                <a:spcPct val="110000"/>
              </a:lnSpc>
              <a:spcBef>
                <a:spcPts val="0"/>
              </a:spcBef>
              <a:spcAft>
                <a:spcPts val="0"/>
              </a:spcAft>
              <a:buClr>
                <a:schemeClr val="tx1"/>
              </a:buClr>
              <a:buSzPts val="1400"/>
              <a:buNone/>
            </a:pPr>
            <a:r>
              <a:rPr lang="en-US" sz="2000" b="1" dirty="0"/>
              <a:t>Contact Information:</a:t>
            </a:r>
            <a:endParaRPr lang="en-US" sz="2000" dirty="0"/>
          </a:p>
          <a:p>
            <a:pPr marL="630238" lvl="3" indent="-171450">
              <a:lnSpc>
                <a:spcPct val="110000"/>
              </a:lnSpc>
              <a:spcBef>
                <a:spcPts val="840"/>
              </a:spcBef>
              <a:spcAft>
                <a:spcPts val="0"/>
              </a:spcAft>
              <a:buClr>
                <a:schemeClr val="tx1"/>
              </a:buClr>
              <a:buSzPts val="1200"/>
            </a:pPr>
            <a:r>
              <a:rPr lang="en-US" sz="1500" b="1" dirty="0"/>
              <a:t>Email – </a:t>
            </a:r>
            <a:r>
              <a:rPr lang="en-US" sz="1500" dirty="0">
                <a:hlinkClick r:id="rId5"/>
              </a:rPr>
              <a:t>patrick.aure@gcccd.edu</a:t>
            </a:r>
            <a:r>
              <a:rPr lang="en-US" sz="1500" dirty="0"/>
              <a:t>  </a:t>
            </a:r>
          </a:p>
        </p:txBody>
      </p:sp>
      <p:pic>
        <p:nvPicPr>
          <p:cNvPr id="10" name="Picture 9" descr="A close up of a sign&#10;&#10;Description automatically generated">
            <a:extLst>
              <a:ext uri="{FF2B5EF4-FFF2-40B4-BE49-F238E27FC236}">
                <a16:creationId xmlns:a16="http://schemas.microsoft.com/office/drawing/2014/main" id="{6A5C0EA4-6596-1144-94AB-BEB0411D1FE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573937" y="5143501"/>
            <a:ext cx="939800" cy="1143000"/>
          </a:xfrm>
          <a:prstGeom prst="rect">
            <a:avLst/>
          </a:prstGeom>
        </p:spPr>
      </p:pic>
    </p:spTree>
    <p:extLst>
      <p:ext uri="{BB962C8B-B14F-4D97-AF65-F5344CB8AC3E}">
        <p14:creationId xmlns:p14="http://schemas.microsoft.com/office/powerpoint/2010/main" val="14890179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3DBBA26C-89C3-411F-9753-606A413F89A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9" name="Picture 8">
            <a:extLst>
              <a:ext uri="{FF2B5EF4-FFF2-40B4-BE49-F238E27FC236}">
                <a16:creationId xmlns:a16="http://schemas.microsoft.com/office/drawing/2014/main" id="{EEAD2215-6311-4D1C-B6B5-F57CB6BFCBC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11" name="Rectangle 10">
            <a:extLst>
              <a:ext uri="{FF2B5EF4-FFF2-40B4-BE49-F238E27FC236}">
                <a16:creationId xmlns:a16="http://schemas.microsoft.com/office/drawing/2014/main" id="{7BA5DE79-30D1-4A10-8DB9-0A6E523A97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a:extLst>
              <a:ext uri="{FF2B5EF4-FFF2-40B4-BE49-F238E27FC236}">
                <a16:creationId xmlns:a16="http://schemas.microsoft.com/office/drawing/2014/main" id="{9ABD0D63-D23F-4AE7-8270-4185EF9C1C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a:extLst>
              <a:ext uri="{FF2B5EF4-FFF2-40B4-BE49-F238E27FC236}">
                <a16:creationId xmlns:a16="http://schemas.microsoft.com/office/drawing/2014/main" id="{72168E9E-94E9-4BE3-B88C-C8A4681177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7533" y="0"/>
            <a:ext cx="7934348"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Rectangle 16">
            <a:extLst>
              <a:ext uri="{FF2B5EF4-FFF2-40B4-BE49-F238E27FC236}">
                <a16:creationId xmlns:a16="http://schemas.microsoft.com/office/drawing/2014/main" id="{12107AC1-AA0D-4097-B03D-FD3C632AB8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41881"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 name="TextBox 18">
            <a:extLst>
              <a:ext uri="{FF2B5EF4-FFF2-40B4-BE49-F238E27FC236}">
                <a16:creationId xmlns:a16="http://schemas.microsoft.com/office/drawing/2014/main" id="{7C8D231A-EC46-4736-B00F-76D307082204}"/>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91282" y="3262852"/>
            <a:ext cx="415636" cy="461665"/>
          </a:xfrm>
          <a:prstGeom prst="rect">
            <a:avLst/>
          </a:prstGeom>
          <a:noFill/>
        </p:spPr>
        <p:txBody>
          <a:bodyPr wrap="square" rtlCol="0">
            <a:spAutoFit/>
          </a:bodyPr>
          <a:lstStyle/>
          <a:p>
            <a:pPr algn="r">
              <a:spcAft>
                <a:spcPts val="600"/>
              </a:spcAft>
            </a:pPr>
            <a:r>
              <a:rPr lang="en-US" sz="2400" dirty="0">
                <a:solidFill>
                  <a:schemeClr val="accent6"/>
                </a:solidFill>
                <a:latin typeface="Wingdings 3" panose="05040102010807070707" pitchFamily="18" charset="2"/>
              </a:rPr>
              <a:t>z</a:t>
            </a:r>
            <a:endParaRPr lang="en-US" sz="2400" dirty="0">
              <a:solidFill>
                <a:schemeClr val="accent6"/>
              </a:solidFill>
              <a:latin typeface="MS Shell Dlg 2" panose="020B0604030504040204" pitchFamily="34" charset="0"/>
            </a:endParaRPr>
          </a:p>
        </p:txBody>
      </p:sp>
      <p:sp useBgFill="1">
        <p:nvSpPr>
          <p:cNvPr id="21" name="Rectangle 20">
            <a:extLst>
              <a:ext uri="{FF2B5EF4-FFF2-40B4-BE49-F238E27FC236}">
                <a16:creationId xmlns:a16="http://schemas.microsoft.com/office/drawing/2014/main" id="{92806DFD-E192-42CC-B190-3C4C95B8FF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9867"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558A0B6A-DEC0-46AC-8D12-B6E45FCD1E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33" y="0"/>
            <a:ext cx="12189867" cy="6858001"/>
          </a:xfrm>
          <a:prstGeom prst="rect">
            <a:avLst/>
          </a:prstGeom>
          <a:solidFill>
            <a:schemeClr val="tx2">
              <a:alpha val="1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5" name="Picture 24">
            <a:extLst>
              <a:ext uri="{FF2B5EF4-FFF2-40B4-BE49-F238E27FC236}">
                <a16:creationId xmlns:a16="http://schemas.microsoft.com/office/drawing/2014/main" id="{8C1A506D-EB69-4549-9782-F0EBB2A9AE9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sp>
        <p:nvSpPr>
          <p:cNvPr id="26" name="Title 1">
            <a:extLst>
              <a:ext uri="{FF2B5EF4-FFF2-40B4-BE49-F238E27FC236}">
                <a16:creationId xmlns:a16="http://schemas.microsoft.com/office/drawing/2014/main" id="{310A3DFC-D5A5-414E-B1BE-CA91C450F9AB}"/>
              </a:ext>
            </a:extLst>
          </p:cNvPr>
          <p:cNvSpPr txBox="1">
            <a:spLocks/>
          </p:cNvSpPr>
          <p:nvPr/>
        </p:nvSpPr>
        <p:spPr>
          <a:xfrm>
            <a:off x="703385" y="1706137"/>
            <a:ext cx="10526573" cy="2506422"/>
          </a:xfrm>
          <a:prstGeom prst="rect">
            <a:avLst/>
          </a:prstGeom>
        </p:spPr>
        <p:txBody>
          <a:bodyPr vert="horz" lIns="91440" tIns="45720" rIns="91440" bIns="45720" rtlCol="0" anchor="b">
            <a:normAutofit/>
          </a:bodyPr>
          <a:lstStyle>
            <a:lvl1pPr algn="r" defTabSz="914400" rtl="0" eaLnBrk="1" latinLnBrk="0" hangingPunct="1">
              <a:lnSpc>
                <a:spcPct val="90000"/>
              </a:lnSpc>
              <a:spcBef>
                <a:spcPct val="0"/>
              </a:spcBef>
              <a:buNone/>
              <a:defRPr sz="3400" b="0" i="0" kern="1200" cap="none">
                <a:solidFill>
                  <a:schemeClr val="tx1"/>
                </a:solidFill>
                <a:effectLst/>
                <a:latin typeface="+mj-lt"/>
                <a:ea typeface="+mj-ea"/>
                <a:cs typeface="+mj-cs"/>
              </a:defRPr>
            </a:lvl1pPr>
          </a:lstStyle>
          <a:p>
            <a:pPr algn="ctr"/>
            <a:r>
              <a:rPr lang="en-US" sz="6000" b="1" dirty="0"/>
              <a:t>VIRTUAL COMMENCEMENT</a:t>
            </a:r>
            <a:br>
              <a:rPr lang="en-US" sz="5100" dirty="0"/>
            </a:br>
            <a:r>
              <a:rPr lang="en-US" sz="4500" dirty="0"/>
              <a:t>Presented by Sara Varghese</a:t>
            </a:r>
            <a:br>
              <a:rPr lang="en-US" sz="4500" dirty="0"/>
            </a:br>
            <a:r>
              <a:rPr lang="en-US" sz="3500" dirty="0"/>
              <a:t>Dean of Student Affairs</a:t>
            </a:r>
          </a:p>
        </p:txBody>
      </p:sp>
      <p:pic>
        <p:nvPicPr>
          <p:cNvPr id="27" name="Picture 26" descr="A close up of a sign&#10;&#10;Description automatically generated">
            <a:extLst>
              <a:ext uri="{FF2B5EF4-FFF2-40B4-BE49-F238E27FC236}">
                <a16:creationId xmlns:a16="http://schemas.microsoft.com/office/drawing/2014/main" id="{40F1FC68-2990-FB42-859B-9A2ED432A4F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573937" y="5143501"/>
            <a:ext cx="939800" cy="1143000"/>
          </a:xfrm>
          <a:prstGeom prst="rect">
            <a:avLst/>
          </a:prstGeom>
        </p:spPr>
      </p:pic>
    </p:spTree>
    <p:extLst>
      <p:ext uri="{BB962C8B-B14F-4D97-AF65-F5344CB8AC3E}">
        <p14:creationId xmlns:p14="http://schemas.microsoft.com/office/powerpoint/2010/main" val="27389862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90" name="Picture 67">
            <a:extLst>
              <a:ext uri="{FF2B5EF4-FFF2-40B4-BE49-F238E27FC236}">
                <a16:creationId xmlns:a16="http://schemas.microsoft.com/office/drawing/2014/main" id="{3DBBA26C-89C3-411F-9753-606A413F89A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91" name="Picture 69">
            <a:extLst>
              <a:ext uri="{FF2B5EF4-FFF2-40B4-BE49-F238E27FC236}">
                <a16:creationId xmlns:a16="http://schemas.microsoft.com/office/drawing/2014/main" id="{EEAD2215-6311-4D1C-B6B5-F57CB6BFCBC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92" name="Rectangle 71">
            <a:extLst>
              <a:ext uri="{FF2B5EF4-FFF2-40B4-BE49-F238E27FC236}">
                <a16:creationId xmlns:a16="http://schemas.microsoft.com/office/drawing/2014/main" id="{7BA5DE79-30D1-4A10-8DB9-0A6E523A97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3" name="Rectangle 73">
            <a:extLst>
              <a:ext uri="{FF2B5EF4-FFF2-40B4-BE49-F238E27FC236}">
                <a16:creationId xmlns:a16="http://schemas.microsoft.com/office/drawing/2014/main" id="{9ABD0D63-D23F-4AE7-8270-4185EF9C1C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4" name="Rectangle 75">
            <a:extLst>
              <a:ext uri="{FF2B5EF4-FFF2-40B4-BE49-F238E27FC236}">
                <a16:creationId xmlns:a16="http://schemas.microsoft.com/office/drawing/2014/main" id="{72168E9E-94E9-4BE3-B88C-C8A4681177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7533" y="0"/>
            <a:ext cx="7934348"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5" name="Rectangle 77">
            <a:extLst>
              <a:ext uri="{FF2B5EF4-FFF2-40B4-BE49-F238E27FC236}">
                <a16:creationId xmlns:a16="http://schemas.microsoft.com/office/drawing/2014/main" id="{12107AC1-AA0D-4097-B03D-FD3C632AB8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41881"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6" name="TextBox 79">
            <a:extLst>
              <a:ext uri="{FF2B5EF4-FFF2-40B4-BE49-F238E27FC236}">
                <a16:creationId xmlns:a16="http://schemas.microsoft.com/office/drawing/2014/main" id="{7C8D231A-EC46-4736-B00F-76D307082204}"/>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91282" y="3262852"/>
            <a:ext cx="415636" cy="461665"/>
          </a:xfrm>
          <a:prstGeom prst="rect">
            <a:avLst/>
          </a:prstGeom>
          <a:noFill/>
        </p:spPr>
        <p:txBody>
          <a:bodyPr wrap="square" rtlCol="0">
            <a:spAutoFit/>
          </a:bodyPr>
          <a:lstStyle/>
          <a:p>
            <a:pPr algn="r">
              <a:spcAft>
                <a:spcPts val="600"/>
              </a:spcAft>
            </a:pPr>
            <a:r>
              <a:rPr lang="en-US" sz="2400" dirty="0">
                <a:solidFill>
                  <a:schemeClr val="accent6"/>
                </a:solidFill>
                <a:latin typeface="Wingdings 3" panose="05040102010807070707" pitchFamily="18" charset="2"/>
              </a:rPr>
              <a:t>z</a:t>
            </a:r>
            <a:endParaRPr lang="en-US" sz="2400" dirty="0">
              <a:solidFill>
                <a:schemeClr val="accent6"/>
              </a:solidFill>
              <a:latin typeface="MS Shell Dlg 2" panose="020B0604030504040204" pitchFamily="34" charset="0"/>
            </a:endParaRPr>
          </a:p>
        </p:txBody>
      </p:sp>
      <p:sp useBgFill="1">
        <p:nvSpPr>
          <p:cNvPr id="97" name="Rectangle 81">
            <a:extLst>
              <a:ext uri="{FF2B5EF4-FFF2-40B4-BE49-F238E27FC236}">
                <a16:creationId xmlns:a16="http://schemas.microsoft.com/office/drawing/2014/main" id="{92806DFD-E192-42CC-B190-3C4C95B8FF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9867"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Rectangle 83">
            <a:extLst>
              <a:ext uri="{FF2B5EF4-FFF2-40B4-BE49-F238E27FC236}">
                <a16:creationId xmlns:a16="http://schemas.microsoft.com/office/drawing/2014/main" id="{558A0B6A-DEC0-46AC-8D12-B6E45FCD1E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33" y="0"/>
            <a:ext cx="12189867" cy="6858001"/>
          </a:xfrm>
          <a:prstGeom prst="rect">
            <a:avLst/>
          </a:prstGeom>
          <a:solidFill>
            <a:schemeClr val="tx2">
              <a:alpha val="1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9" name="Picture 85">
            <a:extLst>
              <a:ext uri="{FF2B5EF4-FFF2-40B4-BE49-F238E27FC236}">
                <a16:creationId xmlns:a16="http://schemas.microsoft.com/office/drawing/2014/main" id="{8C1A506D-EB69-4549-9782-F0EBB2A9AE9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56" name="Picture 55" descr="A picture containing food&#10;&#10;Description automatically generated">
            <a:extLst>
              <a:ext uri="{FF2B5EF4-FFF2-40B4-BE49-F238E27FC236}">
                <a16:creationId xmlns:a16="http://schemas.microsoft.com/office/drawing/2014/main" id="{D67729A7-0C92-0D4B-8E20-E0DFC0EAB19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6223" y="0"/>
            <a:ext cx="12232241" cy="6858000"/>
          </a:xfrm>
          <a:prstGeom prst="rect">
            <a:avLst/>
          </a:prstGeom>
        </p:spPr>
      </p:pic>
    </p:spTree>
    <p:extLst>
      <p:ext uri="{BB962C8B-B14F-4D97-AF65-F5344CB8AC3E}">
        <p14:creationId xmlns:p14="http://schemas.microsoft.com/office/powerpoint/2010/main" val="34033669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45B6243D-1659-4D4B-806E-6EB5F798ABB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15" name="Picture 14">
            <a:extLst>
              <a:ext uri="{FF2B5EF4-FFF2-40B4-BE49-F238E27FC236}">
                <a16:creationId xmlns:a16="http://schemas.microsoft.com/office/drawing/2014/main" id="{74FECEB1-EC11-4546-A647-2BC14FFC4EB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17" name="Rectangle 16">
            <a:extLst>
              <a:ext uri="{FF2B5EF4-FFF2-40B4-BE49-F238E27FC236}">
                <a16:creationId xmlns:a16="http://schemas.microsoft.com/office/drawing/2014/main" id="{B681A340-4E9C-4A53-8BF1-A9554FC8D0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 name="Rectangle 18">
            <a:extLst>
              <a:ext uri="{FF2B5EF4-FFF2-40B4-BE49-F238E27FC236}">
                <a16:creationId xmlns:a16="http://schemas.microsoft.com/office/drawing/2014/main" id="{F0AB25C7-C9A2-4029-B780-972A17ACB88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1" name="Rectangle 20">
            <a:extLst>
              <a:ext uri="{FF2B5EF4-FFF2-40B4-BE49-F238E27FC236}">
                <a16:creationId xmlns:a16="http://schemas.microsoft.com/office/drawing/2014/main" id="{01519CBC-04B6-49F8-BE9C-C3FA4966C9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3" name="Rectangle 22">
            <a:extLst>
              <a:ext uri="{FF2B5EF4-FFF2-40B4-BE49-F238E27FC236}">
                <a16:creationId xmlns:a16="http://schemas.microsoft.com/office/drawing/2014/main" id="{F0D9536D-8205-4CE1-B98A-CE9695A7FC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5" name="TextBox 24">
            <a:extLst>
              <a:ext uri="{FF2B5EF4-FFF2-40B4-BE49-F238E27FC236}">
                <a16:creationId xmlns:a16="http://schemas.microsoft.com/office/drawing/2014/main" id="{E2872EB9-81ED-49FE-81A8-B2DE3B3CDDEA}"/>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94943" y="641225"/>
            <a:ext cx="415636" cy="369332"/>
          </a:xfrm>
          <a:prstGeom prst="rect">
            <a:avLst/>
          </a:prstGeom>
          <a:noFill/>
        </p:spPr>
        <p:txBody>
          <a:bodyPr wrap="square" rtlCol="0">
            <a:spAutoFit/>
          </a:bodyPr>
          <a:lstStyle/>
          <a:p>
            <a:pPr algn="r">
              <a:spcAft>
                <a:spcPts val="600"/>
              </a:spcAft>
            </a:pP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useBgFill="1">
        <p:nvSpPr>
          <p:cNvPr id="27" name="Rectangle 26">
            <a:extLst>
              <a:ext uri="{FF2B5EF4-FFF2-40B4-BE49-F238E27FC236}">
                <a16:creationId xmlns:a16="http://schemas.microsoft.com/office/drawing/2014/main" id="{B5E326A3-EB92-4BDA-9F77-45197E0CBE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9" name="Picture 28">
            <a:extLst>
              <a:ext uri="{FF2B5EF4-FFF2-40B4-BE49-F238E27FC236}">
                <a16:creationId xmlns:a16="http://schemas.microsoft.com/office/drawing/2014/main" id="{B4E7D395-0531-4A17-A276-FDA3EB7792E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31" name="Rectangle 30">
            <a:extLst>
              <a:ext uri="{FF2B5EF4-FFF2-40B4-BE49-F238E27FC236}">
                <a16:creationId xmlns:a16="http://schemas.microsoft.com/office/drawing/2014/main" id="{CAC996C7-7B84-4645-9AA1-6EA85EAB47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22901"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 name="Google Shape;121;p17">
            <a:extLst>
              <a:ext uri="{FF2B5EF4-FFF2-40B4-BE49-F238E27FC236}">
                <a16:creationId xmlns:a16="http://schemas.microsoft.com/office/drawing/2014/main" id="{A8BE43AC-E600-0049-AD80-6ACBE22D4E8A}"/>
              </a:ext>
            </a:extLst>
          </p:cNvPr>
          <p:cNvSpPr txBox="1">
            <a:spLocks/>
          </p:cNvSpPr>
          <p:nvPr/>
        </p:nvSpPr>
        <p:spPr>
          <a:xfrm>
            <a:off x="579119" y="1064365"/>
            <a:ext cx="3614654" cy="3313671"/>
          </a:xfrm>
          <a:prstGeom prst="rect">
            <a:avLst/>
          </a:prstGeom>
        </p:spPr>
        <p:txBody>
          <a:bodyPr spcFirstLastPara="1" vert="horz" lIns="91440" tIns="45720" rIns="91440" bIns="45720" rtlCol="0" anchor="t" anchorCtr="0">
            <a:normAutofit/>
          </a:bodyPr>
          <a:lstStyle>
            <a:lvl1pPr algn="r" defTabSz="914400" rtl="0" eaLnBrk="1" latinLnBrk="0" hangingPunct="1">
              <a:lnSpc>
                <a:spcPct val="90000"/>
              </a:lnSpc>
              <a:spcBef>
                <a:spcPct val="0"/>
              </a:spcBef>
              <a:buNone/>
              <a:defRPr sz="3400" b="0" i="0" kern="1200" cap="none">
                <a:solidFill>
                  <a:schemeClr val="tx1"/>
                </a:solidFill>
                <a:effectLst/>
                <a:latin typeface="+mj-lt"/>
                <a:ea typeface="+mj-ea"/>
                <a:cs typeface="+mj-cs"/>
              </a:defRPr>
            </a:lvl1pPr>
          </a:lstStyle>
          <a:p>
            <a:pPr algn="l">
              <a:spcAft>
                <a:spcPts val="600"/>
              </a:spcAft>
              <a:buClr>
                <a:srgbClr val="FEFEFE"/>
              </a:buClr>
              <a:buSzPts val="4000"/>
            </a:pPr>
            <a:r>
              <a:rPr lang="en-US" sz="4000" b="1" dirty="0">
                <a:solidFill>
                  <a:schemeClr val="bg1"/>
                </a:solidFill>
              </a:rPr>
              <a:t>Counseling</a:t>
            </a:r>
            <a:br>
              <a:rPr lang="en-US" dirty="0">
                <a:solidFill>
                  <a:schemeClr val="bg1"/>
                </a:solidFill>
              </a:rPr>
            </a:br>
            <a:r>
              <a:rPr lang="en-US" sz="2000" dirty="0">
                <a:solidFill>
                  <a:schemeClr val="bg1"/>
                </a:solidFill>
              </a:rPr>
              <a:t>Presented by Juan Contreras </a:t>
            </a:r>
            <a:r>
              <a:rPr lang="en-US" sz="2000" dirty="0">
                <a:solidFill>
                  <a:schemeClr val="bg1"/>
                </a:solidFill>
                <a:hlinkClick r:id="rId4"/>
              </a:rPr>
              <a:t>juan.contreras@gcccd.edu</a:t>
            </a:r>
            <a:r>
              <a:rPr lang="en-US" sz="2000" dirty="0">
                <a:solidFill>
                  <a:schemeClr val="bg1"/>
                </a:solidFill>
              </a:rPr>
              <a:t>  </a:t>
            </a:r>
          </a:p>
        </p:txBody>
      </p:sp>
      <p:sp>
        <p:nvSpPr>
          <p:cNvPr id="33" name="Rectangle 32">
            <a:extLst>
              <a:ext uri="{FF2B5EF4-FFF2-40B4-BE49-F238E27FC236}">
                <a16:creationId xmlns:a16="http://schemas.microsoft.com/office/drawing/2014/main" id="{32DC315B-5680-47D9-B827-34D012FB14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20769"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graphicFrame>
        <p:nvGraphicFramePr>
          <p:cNvPr id="8" name="TextBox 5">
            <a:extLst>
              <a:ext uri="{FF2B5EF4-FFF2-40B4-BE49-F238E27FC236}">
                <a16:creationId xmlns:a16="http://schemas.microsoft.com/office/drawing/2014/main" id="{D0CCD6D1-CCBF-414C-AAF8-1DA6A4DB3EB1}"/>
              </a:ext>
            </a:extLst>
          </p:cNvPr>
          <p:cNvGraphicFramePr/>
          <p:nvPr>
            <p:extLst>
              <p:ext uri="{D42A27DB-BD31-4B8C-83A1-F6EECF244321}">
                <p14:modId xmlns:p14="http://schemas.microsoft.com/office/powerpoint/2010/main" val="748277183"/>
              </p:ext>
            </p:extLst>
          </p:nvPr>
        </p:nvGraphicFramePr>
        <p:xfrm>
          <a:off x="5334653" y="769379"/>
          <a:ext cx="5889686" cy="5319241"/>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20" name="Picture 19" descr="A close up of a sign&#10;&#10;Description automatically generated">
            <a:extLst>
              <a:ext uri="{FF2B5EF4-FFF2-40B4-BE49-F238E27FC236}">
                <a16:creationId xmlns:a16="http://schemas.microsoft.com/office/drawing/2014/main" id="{37E95031-3777-7842-A950-99C2FAAD9EB0}"/>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739538" y="2721200"/>
            <a:ext cx="939800" cy="1143000"/>
          </a:xfrm>
          <a:prstGeom prst="rect">
            <a:avLst/>
          </a:prstGeom>
        </p:spPr>
      </p:pic>
    </p:spTree>
    <p:extLst>
      <p:ext uri="{BB962C8B-B14F-4D97-AF65-F5344CB8AC3E}">
        <p14:creationId xmlns:p14="http://schemas.microsoft.com/office/powerpoint/2010/main" val="2540603555"/>
      </p:ext>
    </p:extLst>
  </p:cSld>
  <p:clrMapOvr>
    <a:overrideClrMapping bg1="lt1" tx1="dk1" bg2="lt2" tx2="dk2" accent1="accent1" accent2="accent2" accent3="accent3" accent4="accent4" accent5="accent5" accent6="accent6" hlink="hlink" folHlink="folHlink"/>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 name="Picture 12">
            <a:extLst>
              <a:ext uri="{FF2B5EF4-FFF2-40B4-BE49-F238E27FC236}">
                <a16:creationId xmlns:a16="http://schemas.microsoft.com/office/drawing/2014/main" id="{45B6243D-1659-4D4B-806E-6EB5F798ABB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11" name="Picture 14">
            <a:extLst>
              <a:ext uri="{FF2B5EF4-FFF2-40B4-BE49-F238E27FC236}">
                <a16:creationId xmlns:a16="http://schemas.microsoft.com/office/drawing/2014/main" id="{74FECEB1-EC11-4546-A647-2BC14FFC4EB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12" name="Rectangle 16">
            <a:extLst>
              <a:ext uri="{FF2B5EF4-FFF2-40B4-BE49-F238E27FC236}">
                <a16:creationId xmlns:a16="http://schemas.microsoft.com/office/drawing/2014/main" id="{B681A340-4E9C-4A53-8BF1-A9554FC8D0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Rectangle 18">
            <a:extLst>
              <a:ext uri="{FF2B5EF4-FFF2-40B4-BE49-F238E27FC236}">
                <a16:creationId xmlns:a16="http://schemas.microsoft.com/office/drawing/2014/main" id="{F0AB25C7-C9A2-4029-B780-972A17ACB88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 name="Rectangle 20">
            <a:extLst>
              <a:ext uri="{FF2B5EF4-FFF2-40B4-BE49-F238E27FC236}">
                <a16:creationId xmlns:a16="http://schemas.microsoft.com/office/drawing/2014/main" id="{01519CBC-04B6-49F8-BE9C-C3FA4966C9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22">
            <a:extLst>
              <a:ext uri="{FF2B5EF4-FFF2-40B4-BE49-F238E27FC236}">
                <a16:creationId xmlns:a16="http://schemas.microsoft.com/office/drawing/2014/main" id="{F0D9536D-8205-4CE1-B98A-CE9695A7FC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TextBox 24">
            <a:extLst>
              <a:ext uri="{FF2B5EF4-FFF2-40B4-BE49-F238E27FC236}">
                <a16:creationId xmlns:a16="http://schemas.microsoft.com/office/drawing/2014/main" id="{E2872EB9-81ED-49FE-81A8-B2DE3B3CDDEA}"/>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94943" y="641225"/>
            <a:ext cx="415636" cy="369332"/>
          </a:xfrm>
          <a:prstGeom prst="rect">
            <a:avLst/>
          </a:prstGeom>
          <a:noFill/>
        </p:spPr>
        <p:txBody>
          <a:bodyPr wrap="square" rtlCol="0">
            <a:spAutoFit/>
          </a:bodyPr>
          <a:lstStyle/>
          <a:p>
            <a:pPr algn="r">
              <a:spcAft>
                <a:spcPts val="600"/>
              </a:spcAft>
            </a:pP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useBgFill="1">
        <p:nvSpPr>
          <p:cNvPr id="22" name="Rectangle 26">
            <a:extLst>
              <a:ext uri="{FF2B5EF4-FFF2-40B4-BE49-F238E27FC236}">
                <a16:creationId xmlns:a16="http://schemas.microsoft.com/office/drawing/2014/main" id="{B5E326A3-EB92-4BDA-9F77-45197E0CBE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4" name="Picture 28">
            <a:extLst>
              <a:ext uri="{FF2B5EF4-FFF2-40B4-BE49-F238E27FC236}">
                <a16:creationId xmlns:a16="http://schemas.microsoft.com/office/drawing/2014/main" id="{B4E7D395-0531-4A17-A276-FDA3EB7792E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26" name="Rectangle 30">
            <a:extLst>
              <a:ext uri="{FF2B5EF4-FFF2-40B4-BE49-F238E27FC236}">
                <a16:creationId xmlns:a16="http://schemas.microsoft.com/office/drawing/2014/main" id="{CAC996C7-7B84-4645-9AA1-6EA85EAB47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22901"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8" name="Rectangle 32">
            <a:extLst>
              <a:ext uri="{FF2B5EF4-FFF2-40B4-BE49-F238E27FC236}">
                <a16:creationId xmlns:a16="http://schemas.microsoft.com/office/drawing/2014/main" id="{32DC315B-5680-47D9-B827-34D012FB14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20769"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Google Shape;121;p17">
            <a:extLst>
              <a:ext uri="{FF2B5EF4-FFF2-40B4-BE49-F238E27FC236}">
                <a16:creationId xmlns:a16="http://schemas.microsoft.com/office/drawing/2014/main" id="{18A93B66-F89B-7B49-AECC-84BAA236C4E7}"/>
              </a:ext>
            </a:extLst>
          </p:cNvPr>
          <p:cNvSpPr txBox="1">
            <a:spLocks/>
          </p:cNvSpPr>
          <p:nvPr/>
        </p:nvSpPr>
        <p:spPr>
          <a:xfrm>
            <a:off x="579119" y="1064365"/>
            <a:ext cx="3614654" cy="3313671"/>
          </a:xfrm>
          <a:prstGeom prst="rect">
            <a:avLst/>
          </a:prstGeom>
        </p:spPr>
        <p:txBody>
          <a:bodyPr spcFirstLastPara="1" vert="horz" lIns="91440" tIns="45720" rIns="91440" bIns="45720" rtlCol="0" anchor="t" anchorCtr="0">
            <a:normAutofit/>
          </a:bodyPr>
          <a:lstStyle>
            <a:lvl1pPr algn="r" defTabSz="914400" rtl="0" eaLnBrk="1" latinLnBrk="0" hangingPunct="1">
              <a:lnSpc>
                <a:spcPct val="90000"/>
              </a:lnSpc>
              <a:spcBef>
                <a:spcPct val="0"/>
              </a:spcBef>
              <a:buNone/>
              <a:defRPr sz="3400" b="0" i="0" kern="1200" cap="none">
                <a:solidFill>
                  <a:schemeClr val="tx1"/>
                </a:solidFill>
                <a:effectLst/>
                <a:latin typeface="+mj-lt"/>
                <a:ea typeface="+mj-ea"/>
                <a:cs typeface="+mj-cs"/>
              </a:defRPr>
            </a:lvl1pPr>
          </a:lstStyle>
          <a:p>
            <a:pPr algn="l">
              <a:spcAft>
                <a:spcPts val="600"/>
              </a:spcAft>
              <a:buClr>
                <a:srgbClr val="FEFEFE"/>
              </a:buClr>
              <a:buSzPts val="4000"/>
            </a:pPr>
            <a:r>
              <a:rPr lang="en-US" sz="4000" b="1" dirty="0">
                <a:solidFill>
                  <a:schemeClr val="bg1"/>
                </a:solidFill>
              </a:rPr>
              <a:t>Counseling</a:t>
            </a:r>
            <a:br>
              <a:rPr lang="en-US" dirty="0">
                <a:solidFill>
                  <a:schemeClr val="bg1"/>
                </a:solidFill>
              </a:rPr>
            </a:br>
            <a:r>
              <a:rPr lang="en-US" sz="2000" dirty="0">
                <a:solidFill>
                  <a:schemeClr val="bg1"/>
                </a:solidFill>
              </a:rPr>
              <a:t>Presented by Juan Contreras </a:t>
            </a:r>
            <a:r>
              <a:rPr lang="en-US" sz="2000" dirty="0">
                <a:solidFill>
                  <a:schemeClr val="bg1"/>
                </a:solidFill>
                <a:hlinkClick r:id="rId4"/>
              </a:rPr>
              <a:t>juan.contreras@gcccd.edu</a:t>
            </a:r>
            <a:r>
              <a:rPr lang="en-US" sz="2000" dirty="0">
                <a:solidFill>
                  <a:schemeClr val="bg1"/>
                </a:solidFill>
              </a:rPr>
              <a:t>  </a:t>
            </a:r>
          </a:p>
        </p:txBody>
      </p:sp>
      <p:sp>
        <p:nvSpPr>
          <p:cNvPr id="3" name="Rectangle 2">
            <a:extLst>
              <a:ext uri="{FF2B5EF4-FFF2-40B4-BE49-F238E27FC236}">
                <a16:creationId xmlns:a16="http://schemas.microsoft.com/office/drawing/2014/main" id="{F6266BDD-DC2C-904F-82B1-40E610371903}"/>
              </a:ext>
            </a:extLst>
          </p:cNvPr>
          <p:cNvSpPr/>
          <p:nvPr/>
        </p:nvSpPr>
        <p:spPr>
          <a:xfrm>
            <a:off x="5013753" y="317748"/>
            <a:ext cx="6096000" cy="5986254"/>
          </a:xfrm>
          <a:prstGeom prst="rect">
            <a:avLst/>
          </a:prstGeom>
        </p:spPr>
        <p:txBody>
          <a:bodyPr>
            <a:spAutoFit/>
          </a:bodyPr>
          <a:lstStyle/>
          <a:p>
            <a:pPr>
              <a:spcAft>
                <a:spcPts val="600"/>
              </a:spcAft>
            </a:pPr>
            <a:r>
              <a:rPr lang="en-US" sz="2000" b="1" dirty="0"/>
              <a:t>Counseling Website:</a:t>
            </a:r>
          </a:p>
          <a:p>
            <a:r>
              <a:rPr lang="en-US" dirty="0">
                <a:hlinkClick r:id="rId5"/>
              </a:rPr>
              <a:t>https://www.grossmont.edu/student-services/offices-and-services/counseling/default.aspx</a:t>
            </a:r>
            <a:r>
              <a:rPr lang="en-US" dirty="0"/>
              <a:t> </a:t>
            </a:r>
          </a:p>
          <a:p>
            <a:endParaRPr lang="en-US" dirty="0"/>
          </a:p>
          <a:p>
            <a:r>
              <a:rPr lang="en-US" sz="2000" b="1" dirty="0" err="1"/>
              <a:t>eCOUNSELING</a:t>
            </a:r>
            <a:endParaRPr lang="en-US" sz="2000" b="1" dirty="0"/>
          </a:p>
          <a:p>
            <a:pPr marL="742950" lvl="1" indent="-285750" fontAlgn="base">
              <a:buFont typeface="Wingdings" pitchFamily="2" charset="2"/>
              <a:buChar char="§"/>
            </a:pPr>
            <a:r>
              <a:rPr lang="en-US" sz="1500" dirty="0"/>
              <a:t>Quick questions, no transcripts will be available</a:t>
            </a:r>
          </a:p>
          <a:p>
            <a:pPr marL="742950" lvl="1" indent="-285750" fontAlgn="base">
              <a:buFont typeface="Wingdings" pitchFamily="2" charset="2"/>
              <a:buChar char="§"/>
            </a:pPr>
            <a:r>
              <a:rPr lang="en-US" sz="1500" dirty="0"/>
              <a:t>Add/Drop class processes</a:t>
            </a:r>
          </a:p>
          <a:p>
            <a:pPr marL="742950" lvl="1" indent="-285750" fontAlgn="base">
              <a:buFont typeface="Wingdings" pitchFamily="2" charset="2"/>
              <a:buChar char="§"/>
            </a:pPr>
            <a:r>
              <a:rPr lang="en-US" sz="1500" dirty="0"/>
              <a:t>Graduation questions</a:t>
            </a:r>
          </a:p>
          <a:p>
            <a:endParaRPr lang="en-US" dirty="0"/>
          </a:p>
          <a:p>
            <a:r>
              <a:rPr lang="en-US" sz="2000" b="1" dirty="0"/>
              <a:t>ASK A COUNSELOR</a:t>
            </a:r>
          </a:p>
          <a:p>
            <a:pPr marL="742950" lvl="1" indent="-285750" fontAlgn="base">
              <a:buFont typeface="Wingdings" pitchFamily="2" charset="2"/>
              <a:buChar char="§"/>
            </a:pPr>
            <a:r>
              <a:rPr lang="en-US" sz="1500" dirty="0"/>
              <a:t>Quick questions, Transcripts will be available</a:t>
            </a:r>
          </a:p>
          <a:p>
            <a:pPr marL="742950" lvl="1" indent="-285750" fontAlgn="base">
              <a:buFont typeface="Wingdings" pitchFamily="2" charset="2"/>
              <a:buChar char="§"/>
            </a:pPr>
            <a:r>
              <a:rPr lang="en-US" sz="1500" dirty="0"/>
              <a:t>Abbreviated Ed Plan (1 semester)</a:t>
            </a:r>
          </a:p>
          <a:p>
            <a:pPr marL="742950" lvl="1" indent="-285750" fontAlgn="base">
              <a:buFont typeface="Wingdings" pitchFamily="2" charset="2"/>
              <a:buChar char="§"/>
            </a:pPr>
            <a:r>
              <a:rPr lang="en-US" sz="1500" dirty="0"/>
              <a:t>Academic Renewal Petitions</a:t>
            </a:r>
          </a:p>
          <a:p>
            <a:pPr marL="742950" lvl="1" indent="-285750" fontAlgn="base">
              <a:buFont typeface="Wingdings" pitchFamily="2" charset="2"/>
              <a:buChar char="§"/>
            </a:pPr>
            <a:r>
              <a:rPr lang="en-US" sz="1500" dirty="0"/>
              <a:t>Consortium Agreements</a:t>
            </a:r>
          </a:p>
          <a:p>
            <a:pPr marL="742950" lvl="1" indent="-285750" fontAlgn="base">
              <a:buFont typeface="Wingdings" pitchFamily="2" charset="2"/>
              <a:buChar char="§"/>
            </a:pPr>
            <a:r>
              <a:rPr lang="en-US" sz="1500" dirty="0"/>
              <a:t>ESL Ed Plan</a:t>
            </a:r>
          </a:p>
          <a:p>
            <a:pPr marL="742950" lvl="1" indent="-285750" fontAlgn="base">
              <a:buFont typeface="Wingdings" pitchFamily="2" charset="2"/>
              <a:buChar char="§"/>
            </a:pPr>
            <a:r>
              <a:rPr lang="en-US" sz="1500" dirty="0"/>
              <a:t>Pass/No Pass</a:t>
            </a:r>
          </a:p>
          <a:p>
            <a:pPr marL="742950" lvl="1" indent="-285750" fontAlgn="base">
              <a:buFont typeface="Wingdings" pitchFamily="2" charset="2"/>
              <a:buChar char="§"/>
            </a:pPr>
            <a:r>
              <a:rPr lang="en-US" sz="1500" dirty="0"/>
              <a:t>Assessment Placement Results</a:t>
            </a:r>
            <a:endParaRPr lang="en-US" sz="1500" b="1" dirty="0"/>
          </a:p>
          <a:p>
            <a:pPr lvl="1"/>
            <a:endParaRPr lang="en-US" b="1" dirty="0"/>
          </a:p>
          <a:p>
            <a:r>
              <a:rPr lang="en-US" sz="2000" b="1" dirty="0"/>
              <a:t>1-HOUR VIRTUAL APPOINTMENTS</a:t>
            </a:r>
          </a:p>
          <a:p>
            <a:pPr marL="742950" lvl="1" indent="-285750" fontAlgn="base">
              <a:buFont typeface="Wingdings" pitchFamily="2" charset="2"/>
              <a:buChar char="§"/>
            </a:pPr>
            <a:r>
              <a:rPr lang="en-US" sz="1500" dirty="0"/>
              <a:t>1-hour Appointment</a:t>
            </a:r>
          </a:p>
          <a:p>
            <a:pPr marL="742950" lvl="1" indent="-285750" fontAlgn="base">
              <a:buFont typeface="Wingdings" pitchFamily="2" charset="2"/>
              <a:buChar char="§"/>
            </a:pPr>
            <a:r>
              <a:rPr lang="en-US" sz="1500" dirty="0"/>
              <a:t>Max Unit Financial Aid Petition</a:t>
            </a:r>
          </a:p>
          <a:p>
            <a:pPr marL="742950" lvl="1" indent="-285750" fontAlgn="base">
              <a:buFont typeface="Wingdings" pitchFamily="2" charset="2"/>
              <a:buChar char="§"/>
            </a:pPr>
            <a:r>
              <a:rPr lang="en-US" sz="1500" dirty="0"/>
              <a:t>Comprehensive Ed Plan</a:t>
            </a:r>
          </a:p>
          <a:p>
            <a:pPr marL="742950" lvl="1" indent="-285750" fontAlgn="base">
              <a:buFont typeface="Wingdings" pitchFamily="2" charset="2"/>
              <a:buChar char="§"/>
            </a:pPr>
            <a:r>
              <a:rPr lang="en-US" sz="1500" dirty="0"/>
              <a:t>Transfer/Graduation Planning</a:t>
            </a:r>
          </a:p>
        </p:txBody>
      </p:sp>
      <p:pic>
        <p:nvPicPr>
          <p:cNvPr id="17" name="Picture 16" descr="A close up of a sign&#10;&#10;Description automatically generated">
            <a:extLst>
              <a:ext uri="{FF2B5EF4-FFF2-40B4-BE49-F238E27FC236}">
                <a16:creationId xmlns:a16="http://schemas.microsoft.com/office/drawing/2014/main" id="{D0C0B5F7-5A0A-0B47-8EBD-0B00D5BD5E7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739538" y="2721200"/>
            <a:ext cx="939800" cy="1143000"/>
          </a:xfrm>
          <a:prstGeom prst="rect">
            <a:avLst/>
          </a:prstGeom>
        </p:spPr>
      </p:pic>
    </p:spTree>
    <p:extLst>
      <p:ext uri="{BB962C8B-B14F-4D97-AF65-F5344CB8AC3E}">
        <p14:creationId xmlns:p14="http://schemas.microsoft.com/office/powerpoint/2010/main" val="2070089746"/>
      </p:ext>
    </p:extLst>
  </p:cSld>
  <p:clrMapOvr>
    <a:overrideClrMapping bg1="lt1" tx1="dk1" bg2="lt2" tx2="dk2" accent1="accent1" accent2="accent2" accent3="accent3" accent4="accent4" accent5="accent5" accent6="accent6" hlink="hlink" folHlink="folHlink"/>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 name="Picture 12">
            <a:extLst>
              <a:ext uri="{FF2B5EF4-FFF2-40B4-BE49-F238E27FC236}">
                <a16:creationId xmlns:a16="http://schemas.microsoft.com/office/drawing/2014/main" id="{45B6243D-1659-4D4B-806E-6EB5F798ABB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11" name="Picture 14">
            <a:extLst>
              <a:ext uri="{FF2B5EF4-FFF2-40B4-BE49-F238E27FC236}">
                <a16:creationId xmlns:a16="http://schemas.microsoft.com/office/drawing/2014/main" id="{74FECEB1-EC11-4546-A647-2BC14FFC4EB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12" name="Rectangle 16">
            <a:extLst>
              <a:ext uri="{FF2B5EF4-FFF2-40B4-BE49-F238E27FC236}">
                <a16:creationId xmlns:a16="http://schemas.microsoft.com/office/drawing/2014/main" id="{B681A340-4E9C-4A53-8BF1-A9554FC8D0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Rectangle 18">
            <a:extLst>
              <a:ext uri="{FF2B5EF4-FFF2-40B4-BE49-F238E27FC236}">
                <a16:creationId xmlns:a16="http://schemas.microsoft.com/office/drawing/2014/main" id="{F0AB25C7-C9A2-4029-B780-972A17ACB88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 name="Rectangle 20">
            <a:extLst>
              <a:ext uri="{FF2B5EF4-FFF2-40B4-BE49-F238E27FC236}">
                <a16:creationId xmlns:a16="http://schemas.microsoft.com/office/drawing/2014/main" id="{01519CBC-04B6-49F8-BE9C-C3FA4966C9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22">
            <a:extLst>
              <a:ext uri="{FF2B5EF4-FFF2-40B4-BE49-F238E27FC236}">
                <a16:creationId xmlns:a16="http://schemas.microsoft.com/office/drawing/2014/main" id="{F0D9536D-8205-4CE1-B98A-CE9695A7FC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TextBox 24">
            <a:extLst>
              <a:ext uri="{FF2B5EF4-FFF2-40B4-BE49-F238E27FC236}">
                <a16:creationId xmlns:a16="http://schemas.microsoft.com/office/drawing/2014/main" id="{E2872EB9-81ED-49FE-81A8-B2DE3B3CDDEA}"/>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94943" y="641225"/>
            <a:ext cx="415636" cy="369332"/>
          </a:xfrm>
          <a:prstGeom prst="rect">
            <a:avLst/>
          </a:prstGeom>
          <a:noFill/>
        </p:spPr>
        <p:txBody>
          <a:bodyPr wrap="square" rtlCol="0">
            <a:spAutoFit/>
          </a:bodyPr>
          <a:lstStyle/>
          <a:p>
            <a:pPr algn="r">
              <a:spcAft>
                <a:spcPts val="600"/>
              </a:spcAft>
            </a:pP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useBgFill="1">
        <p:nvSpPr>
          <p:cNvPr id="22" name="Rectangle 26">
            <a:extLst>
              <a:ext uri="{FF2B5EF4-FFF2-40B4-BE49-F238E27FC236}">
                <a16:creationId xmlns:a16="http://schemas.microsoft.com/office/drawing/2014/main" id="{B5E326A3-EB92-4BDA-9F77-45197E0CBE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4" name="Picture 28">
            <a:extLst>
              <a:ext uri="{FF2B5EF4-FFF2-40B4-BE49-F238E27FC236}">
                <a16:creationId xmlns:a16="http://schemas.microsoft.com/office/drawing/2014/main" id="{B4E7D395-0531-4A17-A276-FDA3EB7792E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26" name="Rectangle 30">
            <a:extLst>
              <a:ext uri="{FF2B5EF4-FFF2-40B4-BE49-F238E27FC236}">
                <a16:creationId xmlns:a16="http://schemas.microsoft.com/office/drawing/2014/main" id="{CAC996C7-7B84-4645-9AA1-6EA85EAB47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22901"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8" name="Rectangle 32">
            <a:extLst>
              <a:ext uri="{FF2B5EF4-FFF2-40B4-BE49-F238E27FC236}">
                <a16:creationId xmlns:a16="http://schemas.microsoft.com/office/drawing/2014/main" id="{32DC315B-5680-47D9-B827-34D012FB14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20769"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Google Shape;121;p17">
            <a:extLst>
              <a:ext uri="{FF2B5EF4-FFF2-40B4-BE49-F238E27FC236}">
                <a16:creationId xmlns:a16="http://schemas.microsoft.com/office/drawing/2014/main" id="{18A93B66-F89B-7B49-AECC-84BAA236C4E7}"/>
              </a:ext>
            </a:extLst>
          </p:cNvPr>
          <p:cNvSpPr txBox="1">
            <a:spLocks/>
          </p:cNvSpPr>
          <p:nvPr/>
        </p:nvSpPr>
        <p:spPr>
          <a:xfrm>
            <a:off x="579119" y="1064365"/>
            <a:ext cx="3614654" cy="3313671"/>
          </a:xfrm>
          <a:prstGeom prst="rect">
            <a:avLst/>
          </a:prstGeom>
        </p:spPr>
        <p:txBody>
          <a:bodyPr spcFirstLastPara="1" vert="horz" lIns="91440" tIns="45720" rIns="91440" bIns="45720" rtlCol="0" anchor="t" anchorCtr="0">
            <a:normAutofit/>
          </a:bodyPr>
          <a:lstStyle>
            <a:lvl1pPr algn="r" defTabSz="914400" rtl="0" eaLnBrk="1" latinLnBrk="0" hangingPunct="1">
              <a:lnSpc>
                <a:spcPct val="90000"/>
              </a:lnSpc>
              <a:spcBef>
                <a:spcPct val="0"/>
              </a:spcBef>
              <a:buNone/>
              <a:defRPr sz="3400" b="0" i="0" kern="1200" cap="none">
                <a:solidFill>
                  <a:schemeClr val="tx1"/>
                </a:solidFill>
                <a:effectLst/>
                <a:latin typeface="+mj-lt"/>
                <a:ea typeface="+mj-ea"/>
                <a:cs typeface="+mj-cs"/>
              </a:defRPr>
            </a:lvl1pPr>
          </a:lstStyle>
          <a:p>
            <a:pPr algn="l">
              <a:spcAft>
                <a:spcPts val="600"/>
              </a:spcAft>
              <a:buClr>
                <a:srgbClr val="FEFEFE"/>
              </a:buClr>
              <a:buSzPts val="4000"/>
            </a:pPr>
            <a:r>
              <a:rPr lang="en-US" sz="4000" b="1" dirty="0">
                <a:solidFill>
                  <a:schemeClr val="bg1"/>
                </a:solidFill>
              </a:rPr>
              <a:t>Counseling</a:t>
            </a:r>
            <a:br>
              <a:rPr lang="en-US" dirty="0">
                <a:solidFill>
                  <a:schemeClr val="bg1"/>
                </a:solidFill>
              </a:rPr>
            </a:br>
            <a:r>
              <a:rPr lang="en-US" sz="2000" dirty="0">
                <a:solidFill>
                  <a:schemeClr val="bg1"/>
                </a:solidFill>
              </a:rPr>
              <a:t>Presented by Juan Contreras </a:t>
            </a:r>
            <a:r>
              <a:rPr lang="en-US" sz="2000" dirty="0">
                <a:solidFill>
                  <a:schemeClr val="bg1"/>
                </a:solidFill>
                <a:hlinkClick r:id="rId4"/>
              </a:rPr>
              <a:t>juan.contreras@gcccd.edu</a:t>
            </a:r>
            <a:r>
              <a:rPr lang="en-US" sz="2000" dirty="0">
                <a:solidFill>
                  <a:schemeClr val="bg1"/>
                </a:solidFill>
              </a:rPr>
              <a:t>  </a:t>
            </a:r>
          </a:p>
        </p:txBody>
      </p:sp>
      <p:sp>
        <p:nvSpPr>
          <p:cNvPr id="3" name="Rectangle 2">
            <a:extLst>
              <a:ext uri="{FF2B5EF4-FFF2-40B4-BE49-F238E27FC236}">
                <a16:creationId xmlns:a16="http://schemas.microsoft.com/office/drawing/2014/main" id="{F6266BDD-DC2C-904F-82B1-40E610371903}"/>
              </a:ext>
            </a:extLst>
          </p:cNvPr>
          <p:cNvSpPr/>
          <p:nvPr/>
        </p:nvSpPr>
        <p:spPr>
          <a:xfrm>
            <a:off x="5013753" y="317748"/>
            <a:ext cx="6790038" cy="5970865"/>
          </a:xfrm>
          <a:prstGeom prst="rect">
            <a:avLst/>
          </a:prstGeom>
        </p:spPr>
        <p:txBody>
          <a:bodyPr wrap="square">
            <a:spAutoFit/>
          </a:bodyPr>
          <a:lstStyle/>
          <a:p>
            <a:pPr>
              <a:spcAft>
                <a:spcPts val="600"/>
              </a:spcAft>
            </a:pPr>
            <a:r>
              <a:rPr lang="en-US" sz="2000" b="1" dirty="0"/>
              <a:t>Admissions &amp; Records Website:</a:t>
            </a:r>
          </a:p>
          <a:p>
            <a:r>
              <a:rPr lang="en-US" dirty="0">
                <a:hlinkClick r:id="rId5"/>
              </a:rPr>
              <a:t>https://www.grossmont.edu/student-services/applyenroll/default.aspx</a:t>
            </a:r>
            <a:r>
              <a:rPr lang="en-US" dirty="0"/>
              <a:t> </a:t>
            </a:r>
          </a:p>
          <a:p>
            <a:endParaRPr lang="en-US" dirty="0"/>
          </a:p>
          <a:p>
            <a:r>
              <a:rPr lang="en-US" sz="2000" b="1" dirty="0"/>
              <a:t>Dropping Classes:</a:t>
            </a:r>
          </a:p>
          <a:p>
            <a:r>
              <a:rPr lang="en-US" dirty="0"/>
              <a:t>If you need to drop your classes due to COVID-19 reasons, please follow these steps:</a:t>
            </a:r>
          </a:p>
          <a:p>
            <a:endParaRPr lang="en-US" u="sng" dirty="0">
              <a:hlinkClick r:id="rId6"/>
            </a:endParaRPr>
          </a:p>
          <a:p>
            <a:r>
              <a:rPr lang="en-US" u="sng" dirty="0">
                <a:hlinkClick r:id="rId6"/>
              </a:rPr>
              <a:t>Self-Service Drop Steps Instruction</a:t>
            </a:r>
            <a:endParaRPr lang="en-US" u="sng" dirty="0"/>
          </a:p>
          <a:p>
            <a:endParaRPr lang="en-US" u="sng" dirty="0"/>
          </a:p>
          <a:p>
            <a:pPr marL="742950" lvl="1" indent="-285750">
              <a:spcAft>
                <a:spcPts val="600"/>
              </a:spcAft>
              <a:buFont typeface="Wingdings" pitchFamily="2" charset="2"/>
              <a:buChar char="§"/>
            </a:pPr>
            <a:r>
              <a:rPr lang="en-US" dirty="0"/>
              <a:t>Students have until the last day of the term to drop</a:t>
            </a:r>
          </a:p>
          <a:p>
            <a:pPr marL="742950" lvl="1" indent="-285750">
              <a:spcAft>
                <a:spcPts val="600"/>
              </a:spcAft>
              <a:buFont typeface="Wingdings" pitchFamily="2" charset="2"/>
              <a:buChar char="§"/>
            </a:pPr>
            <a:r>
              <a:rPr lang="en-US" dirty="0"/>
              <a:t>All withdrawals related to COVID-19 will result in an EW and a refund issued</a:t>
            </a:r>
          </a:p>
          <a:p>
            <a:pPr marL="742950" lvl="1" indent="-285750">
              <a:spcAft>
                <a:spcPts val="600"/>
              </a:spcAft>
              <a:buFont typeface="Wingdings" pitchFamily="2" charset="2"/>
              <a:buChar char="§"/>
            </a:pPr>
            <a:r>
              <a:rPr lang="en-US" dirty="0"/>
              <a:t> Unlike a “W,” an “EW” will not be used for determining progress or in the GPA calculation by the campus</a:t>
            </a:r>
          </a:p>
          <a:p>
            <a:pPr marL="742950" lvl="1" indent="-285750">
              <a:buFont typeface="Wingdings" pitchFamily="2" charset="2"/>
              <a:buChar char="§"/>
            </a:pPr>
            <a:r>
              <a:rPr lang="en-US" dirty="0"/>
              <a:t> This may not be true for Financial Aid, so please see your </a:t>
            </a:r>
            <a:r>
              <a:rPr lang="en-US" dirty="0">
                <a:hlinkClick r:id="rId7"/>
              </a:rPr>
              <a:t>financial aid advisor </a:t>
            </a:r>
            <a:endParaRPr lang="en-US" dirty="0"/>
          </a:p>
          <a:p>
            <a:r>
              <a:rPr lang="en-US" dirty="0"/>
              <a:t> </a:t>
            </a:r>
          </a:p>
          <a:p>
            <a:endParaRPr lang="en-US" dirty="0"/>
          </a:p>
          <a:p>
            <a:endParaRPr lang="en-US" dirty="0"/>
          </a:p>
        </p:txBody>
      </p:sp>
      <p:pic>
        <p:nvPicPr>
          <p:cNvPr id="17" name="Picture 16" descr="A close up of a sign&#10;&#10;Description automatically generated">
            <a:extLst>
              <a:ext uri="{FF2B5EF4-FFF2-40B4-BE49-F238E27FC236}">
                <a16:creationId xmlns:a16="http://schemas.microsoft.com/office/drawing/2014/main" id="{794574FB-39DF-274A-922A-E018F73D265D}"/>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739538" y="2721200"/>
            <a:ext cx="939800" cy="1143000"/>
          </a:xfrm>
          <a:prstGeom prst="rect">
            <a:avLst/>
          </a:prstGeom>
        </p:spPr>
      </p:pic>
    </p:spTree>
    <p:extLst>
      <p:ext uri="{BB962C8B-B14F-4D97-AF65-F5344CB8AC3E}">
        <p14:creationId xmlns:p14="http://schemas.microsoft.com/office/powerpoint/2010/main" val="318567633"/>
      </p:ext>
    </p:extLst>
  </p:cSld>
  <p:clrMapOvr>
    <a:overrideClrMapping bg1="lt1" tx1="dk1" bg2="lt2" tx2="dk2" accent1="accent1" accent2="accent2" accent3="accent3" accent4="accent4" accent5="accent5" accent6="accent6" hlink="hlink" folHlink="folHlink"/>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 name="Picture 12">
            <a:extLst>
              <a:ext uri="{FF2B5EF4-FFF2-40B4-BE49-F238E27FC236}">
                <a16:creationId xmlns:a16="http://schemas.microsoft.com/office/drawing/2014/main" id="{45B6243D-1659-4D4B-806E-6EB5F798ABB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11" name="Picture 14">
            <a:extLst>
              <a:ext uri="{FF2B5EF4-FFF2-40B4-BE49-F238E27FC236}">
                <a16:creationId xmlns:a16="http://schemas.microsoft.com/office/drawing/2014/main" id="{74FECEB1-EC11-4546-A647-2BC14FFC4EB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12" name="Rectangle 16">
            <a:extLst>
              <a:ext uri="{FF2B5EF4-FFF2-40B4-BE49-F238E27FC236}">
                <a16:creationId xmlns:a16="http://schemas.microsoft.com/office/drawing/2014/main" id="{B681A340-4E9C-4A53-8BF1-A9554FC8D0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Rectangle 18">
            <a:extLst>
              <a:ext uri="{FF2B5EF4-FFF2-40B4-BE49-F238E27FC236}">
                <a16:creationId xmlns:a16="http://schemas.microsoft.com/office/drawing/2014/main" id="{F0AB25C7-C9A2-4029-B780-972A17ACB88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 name="Rectangle 20">
            <a:extLst>
              <a:ext uri="{FF2B5EF4-FFF2-40B4-BE49-F238E27FC236}">
                <a16:creationId xmlns:a16="http://schemas.microsoft.com/office/drawing/2014/main" id="{01519CBC-04B6-49F8-BE9C-C3FA4966C9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22">
            <a:extLst>
              <a:ext uri="{FF2B5EF4-FFF2-40B4-BE49-F238E27FC236}">
                <a16:creationId xmlns:a16="http://schemas.microsoft.com/office/drawing/2014/main" id="{F0D9536D-8205-4CE1-B98A-CE9695A7FC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TextBox 24">
            <a:extLst>
              <a:ext uri="{FF2B5EF4-FFF2-40B4-BE49-F238E27FC236}">
                <a16:creationId xmlns:a16="http://schemas.microsoft.com/office/drawing/2014/main" id="{E2872EB9-81ED-49FE-81A8-B2DE3B3CDDEA}"/>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94943" y="641225"/>
            <a:ext cx="415636" cy="369332"/>
          </a:xfrm>
          <a:prstGeom prst="rect">
            <a:avLst/>
          </a:prstGeom>
          <a:noFill/>
        </p:spPr>
        <p:txBody>
          <a:bodyPr wrap="square" rtlCol="0">
            <a:spAutoFit/>
          </a:bodyPr>
          <a:lstStyle/>
          <a:p>
            <a:pPr algn="r">
              <a:spcAft>
                <a:spcPts val="600"/>
              </a:spcAft>
            </a:pP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useBgFill="1">
        <p:nvSpPr>
          <p:cNvPr id="22" name="Rectangle 26">
            <a:extLst>
              <a:ext uri="{FF2B5EF4-FFF2-40B4-BE49-F238E27FC236}">
                <a16:creationId xmlns:a16="http://schemas.microsoft.com/office/drawing/2014/main" id="{B5E326A3-EB92-4BDA-9F77-45197E0CBE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4" name="Picture 28">
            <a:extLst>
              <a:ext uri="{FF2B5EF4-FFF2-40B4-BE49-F238E27FC236}">
                <a16:creationId xmlns:a16="http://schemas.microsoft.com/office/drawing/2014/main" id="{B4E7D395-0531-4A17-A276-FDA3EB7792E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26" name="Rectangle 30">
            <a:extLst>
              <a:ext uri="{FF2B5EF4-FFF2-40B4-BE49-F238E27FC236}">
                <a16:creationId xmlns:a16="http://schemas.microsoft.com/office/drawing/2014/main" id="{CAC996C7-7B84-4645-9AA1-6EA85EAB47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22901"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8" name="Rectangle 32">
            <a:extLst>
              <a:ext uri="{FF2B5EF4-FFF2-40B4-BE49-F238E27FC236}">
                <a16:creationId xmlns:a16="http://schemas.microsoft.com/office/drawing/2014/main" id="{32DC315B-5680-47D9-B827-34D012FB14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20769"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Google Shape;121;p17">
            <a:extLst>
              <a:ext uri="{FF2B5EF4-FFF2-40B4-BE49-F238E27FC236}">
                <a16:creationId xmlns:a16="http://schemas.microsoft.com/office/drawing/2014/main" id="{18A93B66-F89B-7B49-AECC-84BAA236C4E7}"/>
              </a:ext>
            </a:extLst>
          </p:cNvPr>
          <p:cNvSpPr txBox="1">
            <a:spLocks/>
          </p:cNvSpPr>
          <p:nvPr/>
        </p:nvSpPr>
        <p:spPr>
          <a:xfrm>
            <a:off x="579119" y="1064365"/>
            <a:ext cx="3614654" cy="3313671"/>
          </a:xfrm>
          <a:prstGeom prst="rect">
            <a:avLst/>
          </a:prstGeom>
        </p:spPr>
        <p:txBody>
          <a:bodyPr spcFirstLastPara="1" vert="horz" lIns="91440" tIns="45720" rIns="91440" bIns="45720" rtlCol="0" anchor="t" anchorCtr="0">
            <a:normAutofit/>
          </a:bodyPr>
          <a:lstStyle>
            <a:lvl1pPr algn="r" defTabSz="914400" rtl="0" eaLnBrk="1" latinLnBrk="0" hangingPunct="1">
              <a:lnSpc>
                <a:spcPct val="90000"/>
              </a:lnSpc>
              <a:spcBef>
                <a:spcPct val="0"/>
              </a:spcBef>
              <a:buNone/>
              <a:defRPr sz="3400" b="0" i="0" kern="1200" cap="none">
                <a:solidFill>
                  <a:schemeClr val="tx1"/>
                </a:solidFill>
                <a:effectLst/>
                <a:latin typeface="+mj-lt"/>
                <a:ea typeface="+mj-ea"/>
                <a:cs typeface="+mj-cs"/>
              </a:defRPr>
            </a:lvl1pPr>
          </a:lstStyle>
          <a:p>
            <a:pPr algn="l">
              <a:spcAft>
                <a:spcPts val="600"/>
              </a:spcAft>
              <a:buClr>
                <a:srgbClr val="FEFEFE"/>
              </a:buClr>
              <a:buSzPts val="4000"/>
            </a:pPr>
            <a:r>
              <a:rPr lang="en-US" sz="4000" b="1" dirty="0">
                <a:solidFill>
                  <a:schemeClr val="bg1"/>
                </a:solidFill>
              </a:rPr>
              <a:t>Counseling</a:t>
            </a:r>
            <a:br>
              <a:rPr lang="en-US" dirty="0">
                <a:solidFill>
                  <a:schemeClr val="bg1"/>
                </a:solidFill>
              </a:rPr>
            </a:br>
            <a:r>
              <a:rPr lang="en-US" sz="2000" dirty="0">
                <a:solidFill>
                  <a:schemeClr val="bg1"/>
                </a:solidFill>
              </a:rPr>
              <a:t>Presented by Juan Contreras </a:t>
            </a:r>
            <a:r>
              <a:rPr lang="en-US" sz="2000" dirty="0">
                <a:solidFill>
                  <a:schemeClr val="bg1"/>
                </a:solidFill>
                <a:hlinkClick r:id="rId4"/>
              </a:rPr>
              <a:t>juan.contreras@gcccd.edu</a:t>
            </a:r>
            <a:r>
              <a:rPr lang="en-US" sz="2000" dirty="0">
                <a:solidFill>
                  <a:schemeClr val="bg1"/>
                </a:solidFill>
              </a:rPr>
              <a:t>  </a:t>
            </a:r>
          </a:p>
        </p:txBody>
      </p:sp>
      <p:sp>
        <p:nvSpPr>
          <p:cNvPr id="3" name="Rectangle 2">
            <a:extLst>
              <a:ext uri="{FF2B5EF4-FFF2-40B4-BE49-F238E27FC236}">
                <a16:creationId xmlns:a16="http://schemas.microsoft.com/office/drawing/2014/main" id="{F6266BDD-DC2C-904F-82B1-40E610371903}"/>
              </a:ext>
            </a:extLst>
          </p:cNvPr>
          <p:cNvSpPr/>
          <p:nvPr/>
        </p:nvSpPr>
        <p:spPr>
          <a:xfrm>
            <a:off x="5093484" y="1064365"/>
            <a:ext cx="6790038" cy="4893647"/>
          </a:xfrm>
          <a:prstGeom prst="rect">
            <a:avLst/>
          </a:prstGeom>
        </p:spPr>
        <p:txBody>
          <a:bodyPr wrap="square">
            <a:spAutoFit/>
          </a:bodyPr>
          <a:lstStyle/>
          <a:p>
            <a:pPr>
              <a:spcAft>
                <a:spcPts val="600"/>
              </a:spcAft>
            </a:pPr>
            <a:r>
              <a:rPr lang="en-US" sz="2000" b="1" dirty="0"/>
              <a:t>211 San Diego:</a:t>
            </a:r>
          </a:p>
          <a:p>
            <a:r>
              <a:rPr lang="en-US" dirty="0">
                <a:hlinkClick r:id="rId5"/>
              </a:rPr>
              <a:t>https://211sandiego.org</a:t>
            </a:r>
            <a:r>
              <a:rPr lang="en-US" dirty="0"/>
              <a:t> </a:t>
            </a:r>
          </a:p>
          <a:p>
            <a:endParaRPr lang="en-US" dirty="0"/>
          </a:p>
          <a:p>
            <a:pPr marL="742950" lvl="1" indent="-285750">
              <a:spcAft>
                <a:spcPts val="600"/>
              </a:spcAft>
              <a:buFont typeface="Wingdings" pitchFamily="2" charset="2"/>
              <a:buChar char="§"/>
            </a:pPr>
            <a:r>
              <a:rPr lang="en-US" dirty="0"/>
              <a:t>Coronavirus (COVID-19) Information &amp; Resources </a:t>
            </a:r>
          </a:p>
          <a:p>
            <a:pPr marL="742950" lvl="1" indent="-285750">
              <a:spcAft>
                <a:spcPts val="600"/>
              </a:spcAft>
              <a:buFont typeface="Wingdings" pitchFamily="2" charset="2"/>
              <a:buChar char="§"/>
            </a:pPr>
            <a:r>
              <a:rPr lang="en-US" dirty="0"/>
              <a:t>Food Resources During COVID-19</a:t>
            </a:r>
          </a:p>
          <a:p>
            <a:pPr marL="742950" lvl="1" indent="-285750">
              <a:spcAft>
                <a:spcPts val="600"/>
              </a:spcAft>
              <a:buFont typeface="Wingdings" pitchFamily="2" charset="2"/>
              <a:buChar char="§"/>
            </a:pPr>
            <a:r>
              <a:rPr lang="en-US" dirty="0"/>
              <a:t>Health Resources During COVID-19</a:t>
            </a:r>
          </a:p>
          <a:p>
            <a:pPr marL="742950" lvl="1" indent="-285750">
              <a:spcAft>
                <a:spcPts val="600"/>
              </a:spcAft>
              <a:buFont typeface="Wingdings" pitchFamily="2" charset="2"/>
              <a:buChar char="§"/>
            </a:pPr>
            <a:r>
              <a:rPr lang="en-US" dirty="0"/>
              <a:t>Housing Resources During COVID-19</a:t>
            </a:r>
          </a:p>
          <a:p>
            <a:pPr marL="742950" lvl="1" indent="-285750">
              <a:spcAft>
                <a:spcPts val="600"/>
              </a:spcAft>
              <a:buFont typeface="Wingdings" pitchFamily="2" charset="2"/>
              <a:buChar char="§"/>
            </a:pPr>
            <a:r>
              <a:rPr lang="en-US" dirty="0"/>
              <a:t>Financial Income &amp; Employment Resources During COVID-19</a:t>
            </a:r>
          </a:p>
          <a:p>
            <a:pPr marL="742950" lvl="1" indent="-285750">
              <a:spcAft>
                <a:spcPts val="600"/>
              </a:spcAft>
              <a:buFont typeface="Wingdings" pitchFamily="2" charset="2"/>
              <a:buChar char="§"/>
            </a:pPr>
            <a:r>
              <a:rPr lang="en-US" dirty="0"/>
              <a:t>LIHEAP &amp; Utility Resources During COVID-19</a:t>
            </a:r>
          </a:p>
          <a:p>
            <a:pPr marL="742950" lvl="1" indent="-285750">
              <a:spcAft>
                <a:spcPts val="600"/>
              </a:spcAft>
              <a:buFont typeface="Wingdings" pitchFamily="2" charset="2"/>
              <a:buChar char="§"/>
            </a:pPr>
            <a:r>
              <a:rPr lang="en-US" dirty="0"/>
              <a:t>Other Resources During COVID-19</a:t>
            </a:r>
          </a:p>
          <a:p>
            <a:endParaRPr lang="en-US" dirty="0"/>
          </a:p>
          <a:p>
            <a:endParaRPr lang="en-US" dirty="0"/>
          </a:p>
          <a:p>
            <a:endParaRPr lang="en-US" dirty="0"/>
          </a:p>
          <a:p>
            <a:endParaRPr lang="en-US" dirty="0"/>
          </a:p>
        </p:txBody>
      </p:sp>
      <p:pic>
        <p:nvPicPr>
          <p:cNvPr id="17" name="Picture 16" descr="A close up of a sign&#10;&#10;Description automatically generated">
            <a:extLst>
              <a:ext uri="{FF2B5EF4-FFF2-40B4-BE49-F238E27FC236}">
                <a16:creationId xmlns:a16="http://schemas.microsoft.com/office/drawing/2014/main" id="{794574FB-39DF-274A-922A-E018F73D265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739538" y="2721200"/>
            <a:ext cx="939800" cy="1143000"/>
          </a:xfrm>
          <a:prstGeom prst="rect">
            <a:avLst/>
          </a:prstGeom>
        </p:spPr>
      </p:pic>
    </p:spTree>
    <p:extLst>
      <p:ext uri="{BB962C8B-B14F-4D97-AF65-F5344CB8AC3E}">
        <p14:creationId xmlns:p14="http://schemas.microsoft.com/office/powerpoint/2010/main" val="2659881231"/>
      </p:ext>
    </p:extLst>
  </p:cSld>
  <p:clrMapOvr>
    <a:overrideClrMapping bg1="lt1" tx1="dk1" bg2="lt2" tx2="dk2" accent1="accent1" accent2="accent2" accent3="accent3" accent4="accent4" accent5="accent5" accent6="accent6" hlink="hlink" folHlink="folHlink"/>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6" name="Picture 62">
            <a:extLst>
              <a:ext uri="{FF2B5EF4-FFF2-40B4-BE49-F238E27FC236}">
                <a16:creationId xmlns:a16="http://schemas.microsoft.com/office/drawing/2014/main" id="{3DBBA26C-89C3-411F-9753-606A413F89A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87" name="Picture 64">
            <a:extLst>
              <a:ext uri="{FF2B5EF4-FFF2-40B4-BE49-F238E27FC236}">
                <a16:creationId xmlns:a16="http://schemas.microsoft.com/office/drawing/2014/main" id="{EEAD2215-6311-4D1C-B6B5-F57CB6BFCBC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88" name="Rectangle 66">
            <a:extLst>
              <a:ext uri="{FF2B5EF4-FFF2-40B4-BE49-F238E27FC236}">
                <a16:creationId xmlns:a16="http://schemas.microsoft.com/office/drawing/2014/main" id="{7BA5DE79-30D1-4A10-8DB9-0A6E523A97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9" name="Rectangle 68">
            <a:extLst>
              <a:ext uri="{FF2B5EF4-FFF2-40B4-BE49-F238E27FC236}">
                <a16:creationId xmlns:a16="http://schemas.microsoft.com/office/drawing/2014/main" id="{9ABD0D63-D23F-4AE7-8270-4185EF9C1C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0" name="Rectangle 70">
            <a:extLst>
              <a:ext uri="{FF2B5EF4-FFF2-40B4-BE49-F238E27FC236}">
                <a16:creationId xmlns:a16="http://schemas.microsoft.com/office/drawing/2014/main" id="{D5B0B43F-2CE7-4C6C-BABC-EE342B3282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1" name="Rectangle 72">
            <a:extLst>
              <a:ext uri="{FF2B5EF4-FFF2-40B4-BE49-F238E27FC236}">
                <a16:creationId xmlns:a16="http://schemas.microsoft.com/office/drawing/2014/main" id="{85459F07-63F9-48CF-B725-A873C4BC36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2" name="TextBox 74">
            <a:extLst>
              <a:ext uri="{FF2B5EF4-FFF2-40B4-BE49-F238E27FC236}">
                <a16:creationId xmlns:a16="http://schemas.microsoft.com/office/drawing/2014/main" id="{14B83E1E-DAC1-4851-84FF-D6FE1649DE0B}"/>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94943" y="641225"/>
            <a:ext cx="415636" cy="369332"/>
          </a:xfrm>
          <a:prstGeom prst="rect">
            <a:avLst/>
          </a:prstGeom>
          <a:noFill/>
        </p:spPr>
        <p:txBody>
          <a:bodyPr wrap="square" rtlCol="0">
            <a:spAutoFit/>
          </a:bodyPr>
          <a:lstStyle/>
          <a:p>
            <a:pPr algn="r">
              <a:spcAft>
                <a:spcPts val="600"/>
              </a:spcAft>
            </a:pP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93" name="Rectangle 76">
            <a:extLst>
              <a:ext uri="{FF2B5EF4-FFF2-40B4-BE49-F238E27FC236}">
                <a16:creationId xmlns:a16="http://schemas.microsoft.com/office/drawing/2014/main" id="{D0BE3D13-5BE5-4B05-AFCF-2A2E059D29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8001"/>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4" name="Rectangle 78">
            <a:extLst>
              <a:ext uri="{FF2B5EF4-FFF2-40B4-BE49-F238E27FC236}">
                <a16:creationId xmlns:a16="http://schemas.microsoft.com/office/drawing/2014/main" id="{76562092-3AA7-4EF0-9007-C44F879A13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6417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5" name="Oval 80">
            <a:extLst>
              <a:ext uri="{FF2B5EF4-FFF2-40B4-BE49-F238E27FC236}">
                <a16:creationId xmlns:a16="http://schemas.microsoft.com/office/drawing/2014/main" id="{1AC85C80-0175-4214-A13D-03C224658C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770108" y="985292"/>
            <a:ext cx="1345319" cy="1345319"/>
          </a:xfrm>
          <a:prstGeom prst="ellipse">
            <a:avLst/>
          </a:prstGeom>
          <a:solidFill>
            <a:schemeClr val="accent1">
              <a:lumMod val="40000"/>
              <a:lumOff val="6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6" name="Picture 82">
            <a:extLst>
              <a:ext uri="{FF2B5EF4-FFF2-40B4-BE49-F238E27FC236}">
                <a16:creationId xmlns:a16="http://schemas.microsoft.com/office/drawing/2014/main" id="{E60B620B-3E81-4075-BC12-D4FB3E299C7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2133" y="0"/>
            <a:ext cx="12189867" cy="6858000"/>
          </a:xfrm>
          <a:prstGeom prst="rect">
            <a:avLst/>
          </a:prstGeom>
        </p:spPr>
      </p:pic>
      <p:sp>
        <p:nvSpPr>
          <p:cNvPr id="101" name="Title 1">
            <a:extLst>
              <a:ext uri="{FF2B5EF4-FFF2-40B4-BE49-F238E27FC236}">
                <a16:creationId xmlns:a16="http://schemas.microsoft.com/office/drawing/2014/main" id="{4F990020-223B-D64E-A0CA-3E5538928B2D}"/>
              </a:ext>
            </a:extLst>
          </p:cNvPr>
          <p:cNvSpPr>
            <a:spLocks noGrp="1"/>
          </p:cNvSpPr>
          <p:nvPr>
            <p:ph type="title"/>
          </p:nvPr>
        </p:nvSpPr>
        <p:spPr>
          <a:xfrm>
            <a:off x="3219079" y="446677"/>
            <a:ext cx="7202813" cy="1077229"/>
          </a:xfrm>
        </p:spPr>
        <p:txBody>
          <a:bodyPr vert="horz" lIns="91440" tIns="45720" rIns="91440" bIns="45720" rtlCol="0" anchor="t">
            <a:normAutofit fontScale="90000"/>
          </a:bodyPr>
          <a:lstStyle/>
          <a:p>
            <a:pPr algn="l"/>
            <a:r>
              <a:rPr lang="en-US" sz="4000" b="1" dirty="0"/>
              <a:t>Admissions &amp; Records</a:t>
            </a:r>
            <a:br>
              <a:rPr lang="en-US" sz="2300" dirty="0"/>
            </a:br>
            <a:r>
              <a:rPr lang="en-US" sz="2300" dirty="0"/>
              <a:t>Presented by Lisa Lundgren – </a:t>
            </a:r>
            <a:r>
              <a:rPr lang="en-US" sz="2300" dirty="0">
                <a:solidFill>
                  <a:srgbClr val="007161"/>
                </a:solidFill>
                <a:hlinkClick r:id="rId4">
                  <a:extLst>
                    <a:ext uri="{A12FA001-AC4F-418D-AE19-62706E023703}">
                      <ahyp:hlinkClr xmlns:ahyp="http://schemas.microsoft.com/office/drawing/2018/hyperlinkcolor" val="tx"/>
                    </a:ext>
                  </a:extLst>
                </a:hlinkClick>
              </a:rPr>
              <a:t>lisa.lundgren@gcccd.edu</a:t>
            </a:r>
            <a:r>
              <a:rPr lang="en-US" sz="2300" dirty="0">
                <a:solidFill>
                  <a:srgbClr val="007161"/>
                </a:solidFill>
              </a:rPr>
              <a:t> </a:t>
            </a:r>
            <a:br>
              <a:rPr lang="en-US" sz="2300" dirty="0"/>
            </a:br>
            <a:endParaRPr lang="en-US" sz="2300" dirty="0"/>
          </a:p>
        </p:txBody>
      </p:sp>
      <p:sp>
        <p:nvSpPr>
          <p:cNvPr id="102" name="TextBox 101">
            <a:extLst>
              <a:ext uri="{FF2B5EF4-FFF2-40B4-BE49-F238E27FC236}">
                <a16:creationId xmlns:a16="http://schemas.microsoft.com/office/drawing/2014/main" id="{14376408-30D2-B143-B91F-62AD05AF41F9}"/>
              </a:ext>
            </a:extLst>
          </p:cNvPr>
          <p:cNvSpPr txBox="1"/>
          <p:nvPr/>
        </p:nvSpPr>
        <p:spPr>
          <a:xfrm>
            <a:off x="1083960" y="1360205"/>
            <a:ext cx="5827937" cy="5302375"/>
          </a:xfrm>
          <a:prstGeom prst="rect">
            <a:avLst/>
          </a:prstGeom>
        </p:spPr>
        <p:txBody>
          <a:bodyPr rot="0" spcFirstLastPara="0" vertOverflow="overflow" horzOverflow="overflow" vert="horz" lIns="91440" tIns="45720" rIns="91440" bIns="45720" numCol="1" spcCol="0" rtlCol="0" fromWordArt="0" anchor="t" anchorCtr="0" forceAA="0" compatLnSpc="1">
            <a:prstTxWarp prst="textNoShape">
              <a:avLst/>
            </a:prstTxWarp>
            <a:noAutofit/>
          </a:bodyPr>
          <a:lstStyle/>
          <a:p>
            <a:pPr defTabSz="914400">
              <a:buClr>
                <a:schemeClr val="tx1"/>
              </a:buClr>
              <a:buSzPct val="90000"/>
            </a:pPr>
            <a:r>
              <a:rPr lang="en-US" sz="2000" b="1"/>
              <a:t>Important Dates:</a:t>
            </a:r>
          </a:p>
          <a:p>
            <a:pPr marL="800100" lvl="1" indent="-342900" defTabSz="914400">
              <a:buClr>
                <a:schemeClr val="tx1"/>
              </a:buClr>
              <a:buSzPct val="90000"/>
              <a:buFont typeface="Wingdings" panose="05000000000000000000" pitchFamily="2" charset="2"/>
              <a:buChar char="§"/>
            </a:pPr>
            <a:r>
              <a:rPr lang="en-US" sz="1500"/>
              <a:t>Pass / No Pass Deadline: June 1</a:t>
            </a:r>
            <a:r>
              <a:rPr lang="en-US" sz="1500" baseline="30000"/>
              <a:t>st</a:t>
            </a:r>
          </a:p>
          <a:p>
            <a:pPr marL="800100" lvl="1" indent="-342900" defTabSz="914400">
              <a:buClr>
                <a:schemeClr val="tx1"/>
              </a:buClr>
              <a:buSzPct val="90000"/>
              <a:buFont typeface="Wingdings" panose="05000000000000000000" pitchFamily="2" charset="2"/>
              <a:buChar char="§"/>
            </a:pPr>
            <a:r>
              <a:rPr lang="en-US" sz="1500"/>
              <a:t>Summer Registration: May 11</a:t>
            </a:r>
            <a:r>
              <a:rPr lang="en-US" sz="1500" baseline="30000"/>
              <a:t>th</a:t>
            </a:r>
          </a:p>
          <a:p>
            <a:pPr marL="800100" lvl="1" indent="-342900" defTabSz="914400">
              <a:buClr>
                <a:schemeClr val="tx1"/>
              </a:buClr>
              <a:buSzPct val="90000"/>
              <a:buFont typeface="Wingdings" panose="05000000000000000000" pitchFamily="2" charset="2"/>
              <a:buChar char="§"/>
            </a:pPr>
            <a:r>
              <a:rPr lang="en-US" sz="1500"/>
              <a:t>Summer Session: June 22</a:t>
            </a:r>
            <a:r>
              <a:rPr lang="en-US" sz="1500" baseline="30000"/>
              <a:t>nd</a:t>
            </a:r>
            <a:r>
              <a:rPr lang="en-US" sz="1500"/>
              <a:t> – July 30</a:t>
            </a:r>
            <a:r>
              <a:rPr lang="en-US" sz="1500" baseline="30000"/>
              <a:t>th</a:t>
            </a:r>
          </a:p>
          <a:p>
            <a:pPr marL="800100" lvl="1" indent="-342900" defTabSz="914400">
              <a:buClr>
                <a:schemeClr val="tx1"/>
              </a:buClr>
              <a:buSzPct val="90000"/>
              <a:buFont typeface="Wingdings" panose="05000000000000000000" pitchFamily="2" charset="2"/>
              <a:buChar char="§"/>
            </a:pPr>
            <a:r>
              <a:rPr lang="en-US" sz="1500"/>
              <a:t>Summer 2020 Graduation Application Deadline July 2</a:t>
            </a:r>
            <a:r>
              <a:rPr lang="en-US" sz="1500" baseline="30000"/>
              <a:t>nd</a:t>
            </a:r>
            <a:endParaRPr lang="en-US" sz="1500"/>
          </a:p>
          <a:p>
            <a:pPr marL="800100" lvl="1" indent="-342900" defTabSz="914400">
              <a:buClr>
                <a:schemeClr val="tx1"/>
              </a:buClr>
              <a:buSzPct val="90000"/>
              <a:buFont typeface="Wingdings" panose="05000000000000000000" pitchFamily="2" charset="2"/>
              <a:buChar char="§"/>
            </a:pPr>
            <a:r>
              <a:rPr lang="en-US" sz="1500"/>
              <a:t>Outgoing Transcripts – SDSU is being sent twice a week, all others twice a month. </a:t>
            </a:r>
          </a:p>
          <a:p>
            <a:pPr marL="800100" lvl="1" indent="-342900" defTabSz="914400">
              <a:spcAft>
                <a:spcPts val="1200"/>
              </a:spcAft>
              <a:buClr>
                <a:schemeClr val="tx1"/>
              </a:buClr>
              <a:buSzPct val="90000"/>
              <a:buFont typeface="Wingdings" panose="05000000000000000000" pitchFamily="2" charset="2"/>
              <a:buChar char="§"/>
            </a:pPr>
            <a:r>
              <a:rPr lang="en-US" sz="1500"/>
              <a:t>Email: </a:t>
            </a:r>
            <a:r>
              <a:rPr lang="en-US" sz="1500">
                <a:hlinkClick r:id="rId5"/>
              </a:rPr>
              <a:t>grossmont.admissions@gcccd.edu</a:t>
            </a:r>
            <a:endParaRPr lang="en-US" sz="1500"/>
          </a:p>
          <a:p>
            <a:pPr defTabSz="914400">
              <a:buClr>
                <a:schemeClr val="tx1"/>
              </a:buClr>
              <a:buSzPct val="90000"/>
            </a:pPr>
            <a:r>
              <a:rPr lang="en-US" sz="2000" b="1"/>
              <a:t>Evaluations:</a:t>
            </a:r>
          </a:p>
          <a:p>
            <a:pPr marL="800100" lvl="1" indent="-342900" defTabSz="914400">
              <a:buClr>
                <a:schemeClr val="tx1"/>
              </a:buClr>
              <a:buSzPct val="90000"/>
              <a:buFont typeface="Wingdings" panose="05000000000000000000" pitchFamily="2" charset="2"/>
              <a:buChar char="§"/>
            </a:pPr>
            <a:r>
              <a:rPr lang="en-US" sz="1500"/>
              <a:t>Graduation – Awarding degrees &amp; certificates</a:t>
            </a:r>
          </a:p>
          <a:p>
            <a:pPr marL="800100" lvl="1" indent="-342900" defTabSz="914400">
              <a:buClr>
                <a:schemeClr val="tx1"/>
              </a:buClr>
              <a:buSzPct val="90000"/>
              <a:buFont typeface="Wingdings" panose="05000000000000000000" pitchFamily="2" charset="2"/>
              <a:buChar char="§"/>
            </a:pPr>
            <a:r>
              <a:rPr lang="en-US" sz="1500"/>
              <a:t>Evaluate incoming transcripts</a:t>
            </a:r>
          </a:p>
          <a:p>
            <a:pPr marL="800100" lvl="1" indent="-342900" defTabSz="914400">
              <a:buClr>
                <a:schemeClr val="tx1"/>
              </a:buClr>
              <a:buSzPct val="90000"/>
              <a:buFont typeface="Wingdings" panose="05000000000000000000" pitchFamily="2" charset="2"/>
              <a:buChar char="§"/>
            </a:pPr>
            <a:r>
              <a:rPr lang="en-US" sz="1500"/>
              <a:t>Certificate of General Education sent to CSU &amp; UC Campuses</a:t>
            </a:r>
          </a:p>
          <a:p>
            <a:pPr marL="800100" lvl="1" indent="-342900" defTabSz="914400">
              <a:buClr>
                <a:schemeClr val="tx1"/>
              </a:buClr>
              <a:buSzPct val="90000"/>
              <a:buFont typeface="Wingdings" panose="05000000000000000000" pitchFamily="2" charset="2"/>
              <a:buChar char="§"/>
            </a:pPr>
            <a:r>
              <a:rPr lang="en-US" sz="1500"/>
              <a:t>Email: </a:t>
            </a:r>
            <a:r>
              <a:rPr lang="en-US" sz="1500">
                <a:hlinkClick r:id="rId6"/>
              </a:rPr>
              <a:t>grossmont.evaluations@gcccd.edu</a:t>
            </a:r>
            <a:endParaRPr lang="en-US" sz="1500"/>
          </a:p>
          <a:p>
            <a:pPr lvl="1" defTabSz="914400">
              <a:buClr>
                <a:schemeClr val="tx1"/>
              </a:buClr>
              <a:buSzPct val="90000"/>
              <a:buFont typeface="Wingdings" panose="05000000000000000000" pitchFamily="2" charset="2"/>
              <a:buChar char="§"/>
            </a:pPr>
            <a:endParaRPr lang="en-US" sz="1500"/>
          </a:p>
          <a:p>
            <a:pPr defTabSz="914400">
              <a:buClr>
                <a:schemeClr val="tx1"/>
              </a:buClr>
              <a:buSzPct val="90000"/>
            </a:pPr>
            <a:r>
              <a:rPr lang="en-US" sz="2000" b="1"/>
              <a:t>Dual Enrollment:</a:t>
            </a:r>
          </a:p>
          <a:p>
            <a:pPr marL="800100" lvl="1" indent="-342900" defTabSz="914400">
              <a:buClr>
                <a:schemeClr val="tx1"/>
              </a:buClr>
              <a:buSzPct val="90000"/>
              <a:buFont typeface="Wingdings" panose="05000000000000000000" pitchFamily="2" charset="2"/>
              <a:buChar char="§"/>
            </a:pPr>
            <a:r>
              <a:rPr lang="en-US" sz="1500"/>
              <a:t>Students can enroll 11.5 units</a:t>
            </a:r>
            <a:endParaRPr lang="en-US" sz="1500" u="sng"/>
          </a:p>
          <a:p>
            <a:pPr marL="800100" lvl="1" indent="-342900" defTabSz="914400">
              <a:buClr>
                <a:schemeClr val="tx1"/>
              </a:buClr>
              <a:buSzPct val="90000"/>
              <a:buFont typeface="Wingdings" panose="05000000000000000000" pitchFamily="2" charset="2"/>
              <a:buChar char="§"/>
            </a:pPr>
            <a:r>
              <a:rPr lang="en-US" sz="1500"/>
              <a:t>We will accept emails from your HS counselor as signatures</a:t>
            </a:r>
          </a:p>
          <a:p>
            <a:pPr marL="800100" lvl="1" indent="-342900" defTabSz="914400">
              <a:buClr>
                <a:schemeClr val="tx1"/>
              </a:buClr>
              <a:buSzPct val="90000"/>
              <a:buFont typeface="Wingdings" panose="05000000000000000000" pitchFamily="2" charset="2"/>
              <a:buChar char="§"/>
            </a:pPr>
            <a:r>
              <a:rPr lang="en-US" sz="1500"/>
              <a:t>Email: </a:t>
            </a:r>
            <a:r>
              <a:rPr lang="en-US" sz="1500">
                <a:hlinkClick r:id="rId7"/>
              </a:rPr>
              <a:t>linda.elia@gcccd.edu</a:t>
            </a:r>
            <a:r>
              <a:rPr lang="en-US" sz="1500"/>
              <a:t> </a:t>
            </a:r>
            <a:endParaRPr lang="en-US" sz="1500" u="sng" dirty="0"/>
          </a:p>
        </p:txBody>
      </p:sp>
      <p:sp>
        <p:nvSpPr>
          <p:cNvPr id="103" name="TextBox 102">
            <a:extLst>
              <a:ext uri="{FF2B5EF4-FFF2-40B4-BE49-F238E27FC236}">
                <a16:creationId xmlns:a16="http://schemas.microsoft.com/office/drawing/2014/main" id="{62A6E139-6201-EB47-9E7A-E01FF15696C2}"/>
              </a:ext>
            </a:extLst>
          </p:cNvPr>
          <p:cNvSpPr txBox="1"/>
          <p:nvPr/>
        </p:nvSpPr>
        <p:spPr>
          <a:xfrm>
            <a:off x="6753135" y="1578417"/>
            <a:ext cx="4844845" cy="31700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spcAft>
                <a:spcPts val="600"/>
              </a:spcAft>
            </a:pPr>
            <a:r>
              <a:rPr lang="en-US" sz="2000" b="1" dirty="0">
                <a:cs typeface="Calibri"/>
              </a:rPr>
              <a:t>International Students:</a:t>
            </a:r>
          </a:p>
          <a:p>
            <a:pPr marL="800100" lvl="1" indent="-342900">
              <a:spcAft>
                <a:spcPts val="600"/>
              </a:spcAft>
              <a:buFont typeface="Wingdings" pitchFamily="2" charset="2"/>
              <a:buChar char="§"/>
            </a:pPr>
            <a:r>
              <a:rPr lang="en-US" sz="1500" dirty="0">
                <a:cs typeface="Calibri Light"/>
              </a:rPr>
              <a:t>As a F1 visa student, you must remain in 12 degree-applicable / transferable units </a:t>
            </a:r>
            <a:endParaRPr lang="en-US" sz="1500" dirty="0">
              <a:ea typeface="+mn-lt"/>
              <a:cs typeface="+mn-lt"/>
            </a:endParaRPr>
          </a:p>
          <a:p>
            <a:pPr marL="800100" lvl="1" indent="-342900">
              <a:spcAft>
                <a:spcPts val="600"/>
              </a:spcAft>
              <a:buFont typeface="Wingdings" pitchFamily="2" charset="2"/>
              <a:buChar char="§"/>
            </a:pPr>
            <a:r>
              <a:rPr lang="en-US" sz="1500" dirty="0">
                <a:cs typeface="Calibri Light"/>
              </a:rPr>
              <a:t>Application for Fall 2020 is open until July 15</a:t>
            </a:r>
            <a:r>
              <a:rPr lang="en-US" sz="1500" baseline="30000" dirty="0">
                <a:cs typeface="Calibri Light"/>
              </a:rPr>
              <a:t>th</a:t>
            </a:r>
            <a:r>
              <a:rPr lang="en-US" sz="1500" dirty="0">
                <a:cs typeface="Calibri Light"/>
              </a:rPr>
              <a:t>, tell your friends and family abroad if they are interested in studying at Grossmont College and living in San Diego</a:t>
            </a:r>
            <a:endParaRPr lang="en-US" sz="1500" dirty="0">
              <a:ea typeface="+mn-lt"/>
              <a:cs typeface="+mn-lt"/>
            </a:endParaRPr>
          </a:p>
          <a:p>
            <a:pPr marL="800100" lvl="1" indent="-342900">
              <a:spcAft>
                <a:spcPts val="600"/>
              </a:spcAft>
              <a:buFont typeface="Wingdings" pitchFamily="2" charset="2"/>
              <a:buChar char="§"/>
            </a:pPr>
            <a:r>
              <a:rPr lang="en-US" sz="1500" dirty="0">
                <a:cs typeface="Calibri Light"/>
              </a:rPr>
              <a:t>Visit  </a:t>
            </a:r>
            <a:r>
              <a:rPr lang="en-US" sz="1500" dirty="0">
                <a:cs typeface="Calibri Light"/>
                <a:hlinkClick r:id="rId8"/>
              </a:rPr>
              <a:t>www.grossmont.edu/international</a:t>
            </a:r>
            <a:r>
              <a:rPr lang="en-US" sz="1500" dirty="0">
                <a:cs typeface="Calibri Light"/>
              </a:rPr>
              <a:t> and look for COVID-19 Updates. Rules and guidance have been changing every few days, and most updated information will be found on that website.</a:t>
            </a:r>
            <a:endParaRPr lang="en-US" sz="1500" dirty="0">
              <a:cs typeface="Calibri"/>
            </a:endParaRPr>
          </a:p>
        </p:txBody>
      </p:sp>
      <p:pic>
        <p:nvPicPr>
          <p:cNvPr id="104" name="Picture 103" descr="A close up of a sign&#10;&#10;Description automatically generated">
            <a:extLst>
              <a:ext uri="{FF2B5EF4-FFF2-40B4-BE49-F238E27FC236}">
                <a16:creationId xmlns:a16="http://schemas.microsoft.com/office/drawing/2014/main" id="{F5D21485-52C6-E34F-919F-C04668D1F95F}"/>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0573937" y="5143501"/>
            <a:ext cx="939800" cy="1143000"/>
          </a:xfrm>
          <a:prstGeom prst="rect">
            <a:avLst/>
          </a:prstGeom>
        </p:spPr>
      </p:pic>
    </p:spTree>
    <p:extLst>
      <p:ext uri="{BB962C8B-B14F-4D97-AF65-F5344CB8AC3E}">
        <p14:creationId xmlns:p14="http://schemas.microsoft.com/office/powerpoint/2010/main" val="2394697616"/>
      </p:ext>
    </p:extLst>
  </p:cSld>
  <p:clrMapOvr>
    <a:overrideClrMapping bg1="lt1" tx1="dk1" bg2="lt2" tx2="dk2" accent1="accent1" accent2="accent2" accent3="accent3" accent4="accent4" accent5="accent5" accent6="accent6" hlink="hlink" folHlink="folHlink"/>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rotWithShape="1">
          <a:blip r:embed="rId2"/>
          <a:stretch/>
        </a:blipFill>
        <a:effectLst/>
      </p:bgPr>
    </p:bg>
    <p:spTree>
      <p:nvGrpSpPr>
        <p:cNvPr id="1" name=""/>
        <p:cNvGrpSpPr/>
        <p:nvPr/>
      </p:nvGrpSpPr>
      <p:grpSpPr>
        <a:xfrm>
          <a:off x="0" y="0"/>
          <a:ext cx="0" cy="0"/>
          <a:chOff x="0" y="0"/>
          <a:chExt cx="0" cy="0"/>
        </a:xfrm>
      </p:grpSpPr>
      <p:pic>
        <p:nvPicPr>
          <p:cNvPr id="35" name="Picture 37">
            <a:extLst>
              <a:ext uri="{FF2B5EF4-FFF2-40B4-BE49-F238E27FC236}">
                <a16:creationId xmlns:a16="http://schemas.microsoft.com/office/drawing/2014/main" id="{01AF5FBB-9FDC-4D75-9DD6-DAF01ED197A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37" name="Picture 39">
            <a:extLst>
              <a:ext uri="{FF2B5EF4-FFF2-40B4-BE49-F238E27FC236}">
                <a16:creationId xmlns:a16="http://schemas.microsoft.com/office/drawing/2014/main" id="{933BBBE6-F4CF-483E-BA74-B51421B4D93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39" name="Rectangle 41">
            <a:extLst>
              <a:ext uri="{FF2B5EF4-FFF2-40B4-BE49-F238E27FC236}">
                <a16:creationId xmlns:a16="http://schemas.microsoft.com/office/drawing/2014/main" id="{4C790028-99AE-4AE4-8269-9913E2D506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4" name="Rectangle 43">
            <a:extLst>
              <a:ext uri="{FF2B5EF4-FFF2-40B4-BE49-F238E27FC236}">
                <a16:creationId xmlns:a16="http://schemas.microsoft.com/office/drawing/2014/main" id="{06936A2A-FE08-4EE0-A409-3EF3FA2448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6" name="Rectangle 45">
            <a:extLst>
              <a:ext uri="{FF2B5EF4-FFF2-40B4-BE49-F238E27FC236}">
                <a16:creationId xmlns:a16="http://schemas.microsoft.com/office/drawing/2014/main" id="{E1F0989E-BFBB-43E4-927B-2C51C7AE26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8" name="Rectangle 47">
            <a:extLst>
              <a:ext uri="{FF2B5EF4-FFF2-40B4-BE49-F238E27FC236}">
                <a16:creationId xmlns:a16="http://schemas.microsoft.com/office/drawing/2014/main" id="{8ACA2469-91AA-459B-A5DD-8FFC0F70E0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0" name="TextBox 49">
            <a:extLst>
              <a:ext uri="{FF2B5EF4-FFF2-40B4-BE49-F238E27FC236}">
                <a16:creationId xmlns:a16="http://schemas.microsoft.com/office/drawing/2014/main" id="{97860FD2-CA19-4064-AA6F-68050C3D2011}"/>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94943" y="641225"/>
            <a:ext cx="415636" cy="369332"/>
          </a:xfrm>
          <a:prstGeom prst="rect">
            <a:avLst/>
          </a:prstGeom>
          <a:noFill/>
        </p:spPr>
        <p:txBody>
          <a:bodyPr wrap="square" rtlCol="0">
            <a:spAutoFit/>
          </a:bodyPr>
          <a:lstStyle/>
          <a:p>
            <a:pPr algn="r">
              <a:spcAft>
                <a:spcPts val="600"/>
              </a:spcAft>
            </a:pP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useBgFill="1">
        <p:nvSpPr>
          <p:cNvPr id="52" name="Rectangle 51">
            <a:extLst>
              <a:ext uri="{FF2B5EF4-FFF2-40B4-BE49-F238E27FC236}">
                <a16:creationId xmlns:a16="http://schemas.microsoft.com/office/drawing/2014/main" id="{8BEDFD2F-1480-498D-9A62-BA55B14A3B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9867" cy="68552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4" name="Picture 53">
            <a:extLst>
              <a:ext uri="{FF2B5EF4-FFF2-40B4-BE49-F238E27FC236}">
                <a16:creationId xmlns:a16="http://schemas.microsoft.com/office/drawing/2014/main" id="{52D381FB-9400-4C85-9074-8D2C4A88D87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56" name="Picture 55">
            <a:extLst>
              <a:ext uri="{FF2B5EF4-FFF2-40B4-BE49-F238E27FC236}">
                <a16:creationId xmlns:a16="http://schemas.microsoft.com/office/drawing/2014/main" id="{048C39C2-D375-4197-8882-9EBD58C853C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alphaModFix/>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58" name="Rectangle 57">
            <a:extLst>
              <a:ext uri="{FF2B5EF4-FFF2-40B4-BE49-F238E27FC236}">
                <a16:creationId xmlns:a16="http://schemas.microsoft.com/office/drawing/2014/main" id="{C306EEC9-6E83-4555-A9D3-7910ED27BA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Rectangle 59">
            <a:extLst>
              <a:ext uri="{FF2B5EF4-FFF2-40B4-BE49-F238E27FC236}">
                <a16:creationId xmlns:a16="http://schemas.microsoft.com/office/drawing/2014/main" id="{186F7B80-3B04-4C72-BA77-E34EF7FAC9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Rectangle 61">
            <a:extLst>
              <a:ext uri="{FF2B5EF4-FFF2-40B4-BE49-F238E27FC236}">
                <a16:creationId xmlns:a16="http://schemas.microsoft.com/office/drawing/2014/main" id="{4D1AC6C6-FE68-4B13-BFCF-D0E8B3D817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7533" y="0"/>
            <a:ext cx="10378001"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itle 1">
            <a:extLst>
              <a:ext uri="{FF2B5EF4-FFF2-40B4-BE49-F238E27FC236}">
                <a16:creationId xmlns:a16="http://schemas.microsoft.com/office/drawing/2014/main" id="{0A917AF9-34B3-624F-A0BF-7E6FCE41DE60}"/>
              </a:ext>
            </a:extLst>
          </p:cNvPr>
          <p:cNvSpPr txBox="1">
            <a:spLocks/>
          </p:cNvSpPr>
          <p:nvPr/>
        </p:nvSpPr>
        <p:spPr>
          <a:xfrm>
            <a:off x="1605411" y="671997"/>
            <a:ext cx="3375873" cy="1193172"/>
          </a:xfrm>
          <a:prstGeom prst="rect">
            <a:avLst/>
          </a:prstGeom>
        </p:spPr>
        <p:txBody>
          <a:bodyPr vert="horz" lIns="91440" tIns="45720" rIns="91440" bIns="45720" rtlCol="0" anchor="t">
            <a:normAutofit/>
          </a:bodyPr>
          <a:lstStyle>
            <a:lvl1pPr algn="r" defTabSz="914400" rtl="0" eaLnBrk="1" latinLnBrk="0" hangingPunct="1">
              <a:lnSpc>
                <a:spcPct val="90000"/>
              </a:lnSpc>
              <a:spcBef>
                <a:spcPct val="0"/>
              </a:spcBef>
              <a:buNone/>
              <a:defRPr sz="3400" b="0" i="0" kern="1200" cap="none">
                <a:solidFill>
                  <a:schemeClr val="tx1"/>
                </a:solidFill>
                <a:effectLst/>
                <a:latin typeface="+mj-lt"/>
                <a:ea typeface="+mj-ea"/>
                <a:cs typeface="+mj-cs"/>
              </a:defRPr>
            </a:lvl1pPr>
          </a:lstStyle>
          <a:p>
            <a:pPr algn="l">
              <a:spcAft>
                <a:spcPts val="600"/>
              </a:spcAft>
            </a:pPr>
            <a:r>
              <a:rPr lang="en-US" sz="2800" b="1" dirty="0"/>
              <a:t>Do you want to drop courses?</a:t>
            </a:r>
          </a:p>
        </p:txBody>
      </p:sp>
      <p:sp>
        <p:nvSpPr>
          <p:cNvPr id="27" name="Content Placeholder 2">
            <a:extLst>
              <a:ext uri="{FF2B5EF4-FFF2-40B4-BE49-F238E27FC236}">
                <a16:creationId xmlns:a16="http://schemas.microsoft.com/office/drawing/2014/main" id="{91074C48-78D7-464B-A87A-2F8DA154FE11}"/>
              </a:ext>
            </a:extLst>
          </p:cNvPr>
          <p:cNvSpPr txBox="1">
            <a:spLocks/>
          </p:cNvSpPr>
          <p:nvPr/>
        </p:nvSpPr>
        <p:spPr>
          <a:xfrm>
            <a:off x="1146115" y="2363228"/>
            <a:ext cx="4064508" cy="3631689"/>
          </a:xfrm>
          <a:prstGeom prst="rect">
            <a:avLst/>
          </a:prstGeom>
        </p:spPr>
        <p:txBody>
          <a:bodyPr vert="horz" lIns="91440" tIns="45720" rIns="91440" bIns="45720" rtlCol="0" anchor="ctr">
            <a:noAutofit/>
          </a:bodyPr>
          <a:lstStyle>
            <a:lvl1pPr marL="344488" indent="-344488" algn="l"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Char char="§"/>
              <a:defRPr sz="2000" kern="1200">
                <a:solidFill>
                  <a:schemeClr val="tx1"/>
                </a:solidFill>
                <a:effectLst/>
                <a:latin typeface="+mn-lt"/>
                <a:ea typeface="+mn-ea"/>
                <a:cs typeface="+mn-cs"/>
              </a:defRPr>
            </a:lvl1pPr>
            <a:lvl2pPr marL="795338" indent="-33813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800" kern="1200">
                <a:solidFill>
                  <a:schemeClr val="tx1"/>
                </a:solidFill>
                <a:effectLst/>
                <a:latin typeface="+mn-lt"/>
                <a:ea typeface="+mn-ea"/>
                <a:cs typeface="+mn-cs"/>
              </a:defRPr>
            </a:lvl2pPr>
            <a:lvl3pPr marL="1258888" indent="-34448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600" kern="1200">
                <a:solidFill>
                  <a:schemeClr val="tx1"/>
                </a:solidFill>
                <a:effectLst/>
                <a:latin typeface="+mn-lt"/>
                <a:ea typeface="+mn-ea"/>
                <a:cs typeface="+mn-cs"/>
              </a:defRPr>
            </a:lvl3pPr>
            <a:lvl4pPr marL="1709738" indent="-33813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400" kern="1200">
                <a:solidFill>
                  <a:schemeClr val="tx1"/>
                </a:solidFill>
                <a:effectLst/>
                <a:latin typeface="+mn-lt"/>
                <a:ea typeface="+mn-ea"/>
                <a:cs typeface="+mn-cs"/>
              </a:defRPr>
            </a:lvl4pPr>
            <a:lvl5pPr marL="2173288" indent="-34448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a:solidFill>
                  <a:schemeClr val="tx1"/>
                </a:solidFill>
                <a:effectLst/>
                <a:latin typeface="+mn-lt"/>
                <a:ea typeface="+mn-ea"/>
                <a:cs typeface="+mn-cs"/>
              </a:defRPr>
            </a:lvl5pPr>
            <a:lvl6pPr marL="2642616"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6pPr>
            <a:lvl7pPr marL="3108960"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7pPr>
            <a:lvl8pPr marL="3575304"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8pPr>
            <a:lvl9pPr marL="4041648"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9pPr>
          </a:lstStyle>
          <a:p>
            <a:pPr marL="0" indent="0">
              <a:lnSpc>
                <a:spcPct val="110000"/>
              </a:lnSpc>
              <a:spcBef>
                <a:spcPts val="0"/>
              </a:spcBef>
              <a:buClr>
                <a:schemeClr val="tx1"/>
              </a:buClr>
              <a:buNone/>
            </a:pPr>
            <a:r>
              <a:rPr lang="en-US" sz="1500" dirty="0"/>
              <a:t>We are here for you:</a:t>
            </a:r>
          </a:p>
          <a:p>
            <a:pPr>
              <a:lnSpc>
                <a:spcPct val="110000"/>
              </a:lnSpc>
              <a:spcBef>
                <a:spcPts val="0"/>
              </a:spcBef>
              <a:buClr>
                <a:schemeClr val="tx1"/>
              </a:buClr>
            </a:pPr>
            <a:r>
              <a:rPr lang="en-US" sz="1500" dirty="0"/>
              <a:t>Log in to </a:t>
            </a:r>
            <a:r>
              <a:rPr lang="en-US" sz="1500" dirty="0" err="1"/>
              <a:t>WebAdvisor</a:t>
            </a:r>
            <a:r>
              <a:rPr lang="en-US" sz="1500" dirty="0"/>
              <a:t>.</a:t>
            </a:r>
          </a:p>
          <a:p>
            <a:pPr>
              <a:lnSpc>
                <a:spcPct val="110000"/>
              </a:lnSpc>
              <a:spcBef>
                <a:spcPts val="0"/>
              </a:spcBef>
              <a:buClr>
                <a:schemeClr val="tx1"/>
              </a:buClr>
            </a:pPr>
            <a:r>
              <a:rPr lang="en-US" sz="1500" dirty="0"/>
              <a:t>Go to "Student Menu" and select "**Search, Plan, and Register**."</a:t>
            </a:r>
          </a:p>
          <a:p>
            <a:pPr>
              <a:lnSpc>
                <a:spcPct val="110000"/>
              </a:lnSpc>
              <a:spcBef>
                <a:spcPts val="0"/>
              </a:spcBef>
              <a:buClr>
                <a:schemeClr val="tx1"/>
              </a:buClr>
            </a:pPr>
            <a:r>
              <a:rPr lang="en-US" sz="1500" dirty="0"/>
              <a:t>Once you are in Self-Service, go to your course schedule.</a:t>
            </a:r>
          </a:p>
          <a:p>
            <a:pPr>
              <a:lnSpc>
                <a:spcPct val="110000"/>
              </a:lnSpc>
              <a:spcBef>
                <a:spcPts val="0"/>
              </a:spcBef>
              <a:buClr>
                <a:schemeClr val="tx1"/>
              </a:buClr>
            </a:pPr>
            <a:r>
              <a:rPr lang="en-US" sz="1500" dirty="0"/>
              <a:t>Select drop and a pop-up will appear.</a:t>
            </a:r>
          </a:p>
          <a:p>
            <a:pPr>
              <a:lnSpc>
                <a:spcPct val="110000"/>
              </a:lnSpc>
              <a:spcBef>
                <a:spcPts val="0"/>
              </a:spcBef>
              <a:buClr>
                <a:schemeClr val="tx1"/>
              </a:buClr>
            </a:pPr>
            <a:r>
              <a:rPr lang="en-US" sz="1500" dirty="0"/>
              <a:t>On left hand side, check mark the courses that have been affected by COVID-19 and on the right-hand side select the reason.</a:t>
            </a:r>
          </a:p>
          <a:p>
            <a:pPr>
              <a:lnSpc>
                <a:spcPct val="110000"/>
              </a:lnSpc>
              <a:spcBef>
                <a:spcPts val="0"/>
              </a:spcBef>
              <a:buClr>
                <a:schemeClr val="tx1"/>
              </a:buClr>
            </a:pPr>
            <a:r>
              <a:rPr lang="en-US" sz="1500" dirty="0"/>
              <a:t>Make sure to select a reason for every course you are dropping.</a:t>
            </a:r>
          </a:p>
          <a:p>
            <a:pPr>
              <a:lnSpc>
                <a:spcPct val="110000"/>
              </a:lnSpc>
              <a:spcBef>
                <a:spcPts val="0"/>
              </a:spcBef>
              <a:buClr>
                <a:schemeClr val="tx1"/>
              </a:buClr>
            </a:pPr>
            <a:r>
              <a:rPr lang="en-US" sz="1500" b="1" dirty="0">
                <a:hlinkClick r:id="rId5"/>
              </a:rPr>
              <a:t>GCCCD COVID-19 Late Withdrawal Form</a:t>
            </a:r>
            <a:endParaRPr lang="en-US" sz="1500" dirty="0"/>
          </a:p>
        </p:txBody>
      </p:sp>
      <p:sp>
        <p:nvSpPr>
          <p:cNvPr id="64" name="Rectangle 63">
            <a:extLst>
              <a:ext uri="{FF2B5EF4-FFF2-40B4-BE49-F238E27FC236}">
                <a16:creationId xmlns:a16="http://schemas.microsoft.com/office/drawing/2014/main" id="{7E2C0214-1438-4F5F-8BB7-847D7B2B3A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36151" y="0"/>
            <a:ext cx="595084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9" name="Picture 7" descr="A screenshot of a social media post&#10;&#10;Description generated with very high confidence">
            <a:extLst>
              <a:ext uri="{FF2B5EF4-FFF2-40B4-BE49-F238E27FC236}">
                <a16:creationId xmlns:a16="http://schemas.microsoft.com/office/drawing/2014/main" id="{0C3769CF-9522-884C-8C5B-D8AB05666927}"/>
              </a:ext>
            </a:extLst>
          </p:cNvPr>
          <p:cNvPicPr>
            <a:picLocks noChangeAspect="1"/>
          </p:cNvPicPr>
          <p:nvPr/>
        </p:nvPicPr>
        <p:blipFill rotWithShape="1">
          <a:blip r:embed="rId6"/>
          <a:srcRect l="720" r="2" b="2"/>
          <a:stretch/>
        </p:blipFill>
        <p:spPr>
          <a:xfrm>
            <a:off x="5756053" y="1572232"/>
            <a:ext cx="5303975" cy="3712996"/>
          </a:xfrm>
          <a:prstGeom prst="rect">
            <a:avLst/>
          </a:prstGeom>
          <a:ln w="12700">
            <a:noFill/>
          </a:ln>
        </p:spPr>
      </p:pic>
      <p:sp>
        <p:nvSpPr>
          <p:cNvPr id="66" name="Rectangle 65">
            <a:extLst>
              <a:ext uri="{FF2B5EF4-FFF2-40B4-BE49-F238E27FC236}">
                <a16:creationId xmlns:a16="http://schemas.microsoft.com/office/drawing/2014/main" id="{41CFFB3C-DBCC-498B-B635-CD1FA730DB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76044" y="240175"/>
            <a:ext cx="5461080" cy="6371837"/>
          </a:xfrm>
          <a:prstGeom prst="rect">
            <a:avLst/>
          </a:prstGeom>
          <a:noFill/>
          <a:ln w="9525">
            <a:solidFill>
              <a:schemeClr val="accent6">
                <a:lumMod val="60000"/>
                <a:lumOff val="40000"/>
                <a:alpha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Rectangle 67">
            <a:extLst>
              <a:ext uri="{FF2B5EF4-FFF2-40B4-BE49-F238E27FC236}">
                <a16:creationId xmlns:a16="http://schemas.microsoft.com/office/drawing/2014/main" id="{7BB289EA-43E0-4FC3-A38C-8168D8F18A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387666" y="-2718"/>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Oval 30">
            <a:extLst>
              <a:ext uri="{FF2B5EF4-FFF2-40B4-BE49-F238E27FC236}">
                <a16:creationId xmlns:a16="http://schemas.microsoft.com/office/drawing/2014/main" id="{DD058902-D819-FB45-95E0-BFAD069D2D32}"/>
              </a:ext>
            </a:extLst>
          </p:cNvPr>
          <p:cNvSpPr/>
          <p:nvPr/>
        </p:nvSpPr>
        <p:spPr>
          <a:xfrm>
            <a:off x="8343945" y="3240355"/>
            <a:ext cx="1352550" cy="371475"/>
          </a:xfrm>
          <a:prstGeom prst="ellipse">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Oval 32">
            <a:extLst>
              <a:ext uri="{FF2B5EF4-FFF2-40B4-BE49-F238E27FC236}">
                <a16:creationId xmlns:a16="http://schemas.microsoft.com/office/drawing/2014/main" id="{BE77BD92-3B0B-8E46-B7A8-FDE42D53F8A7}"/>
              </a:ext>
            </a:extLst>
          </p:cNvPr>
          <p:cNvSpPr/>
          <p:nvPr/>
        </p:nvSpPr>
        <p:spPr>
          <a:xfrm>
            <a:off x="7068983" y="3263448"/>
            <a:ext cx="885825" cy="276225"/>
          </a:xfrm>
          <a:prstGeom prst="ellipse">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4357153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D0BE3D13-5BE5-4B05-AFCF-2A2E059D29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8001"/>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1">
            <a:extLst>
              <a:ext uri="{FF2B5EF4-FFF2-40B4-BE49-F238E27FC236}">
                <a16:creationId xmlns:a16="http://schemas.microsoft.com/office/drawing/2014/main" id="{76562092-3AA7-4EF0-9007-C44F879A13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6417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1" name="Oval 33">
            <a:extLst>
              <a:ext uri="{FF2B5EF4-FFF2-40B4-BE49-F238E27FC236}">
                <a16:creationId xmlns:a16="http://schemas.microsoft.com/office/drawing/2014/main" id="{1AC85C80-0175-4214-A13D-03C224658C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770108" y="985292"/>
            <a:ext cx="1345319" cy="1345319"/>
          </a:xfrm>
          <a:prstGeom prst="ellipse">
            <a:avLst/>
          </a:prstGeom>
          <a:solidFill>
            <a:schemeClr val="accent1">
              <a:lumMod val="40000"/>
              <a:lumOff val="6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2" name="Picture 35">
            <a:extLst>
              <a:ext uri="{FF2B5EF4-FFF2-40B4-BE49-F238E27FC236}">
                <a16:creationId xmlns:a16="http://schemas.microsoft.com/office/drawing/2014/main" id="{E60B620B-3E81-4075-BC12-D4FB3E299C7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2133" y="0"/>
            <a:ext cx="12189867" cy="6858000"/>
          </a:xfrm>
          <a:prstGeom prst="rect">
            <a:avLst/>
          </a:prstGeom>
        </p:spPr>
      </p:pic>
      <p:sp>
        <p:nvSpPr>
          <p:cNvPr id="25" name="Google Shape;121;p17">
            <a:extLst>
              <a:ext uri="{FF2B5EF4-FFF2-40B4-BE49-F238E27FC236}">
                <a16:creationId xmlns:a16="http://schemas.microsoft.com/office/drawing/2014/main" id="{4EEFC4C6-B768-B443-88A6-896173B26B65}"/>
              </a:ext>
            </a:extLst>
          </p:cNvPr>
          <p:cNvSpPr txBox="1">
            <a:spLocks/>
          </p:cNvSpPr>
          <p:nvPr/>
        </p:nvSpPr>
        <p:spPr>
          <a:xfrm>
            <a:off x="2600657" y="511275"/>
            <a:ext cx="8650924" cy="1308063"/>
          </a:xfrm>
          <a:prstGeom prst="rect">
            <a:avLst/>
          </a:prstGeom>
        </p:spPr>
        <p:txBody>
          <a:bodyPr spcFirstLastPara="1" vert="horz" lIns="91440" tIns="45720" rIns="91440" bIns="45720" rtlCol="0" anchor="b" anchorCtr="0">
            <a:normAutofit/>
          </a:bodyPr>
          <a:lstStyle>
            <a:lvl1pPr algn="r" defTabSz="914400" rtl="0" eaLnBrk="1" latinLnBrk="0" hangingPunct="1">
              <a:lnSpc>
                <a:spcPct val="90000"/>
              </a:lnSpc>
              <a:spcBef>
                <a:spcPct val="0"/>
              </a:spcBef>
              <a:buNone/>
              <a:defRPr sz="3400" b="0" i="0" kern="1200" cap="none">
                <a:solidFill>
                  <a:schemeClr val="tx1"/>
                </a:solidFill>
                <a:effectLst/>
                <a:latin typeface="+mj-lt"/>
                <a:ea typeface="+mj-ea"/>
                <a:cs typeface="+mj-cs"/>
              </a:defRPr>
            </a:lvl1pPr>
          </a:lstStyle>
          <a:p>
            <a:pPr algn="l">
              <a:spcAft>
                <a:spcPts val="600"/>
              </a:spcAft>
              <a:buClr>
                <a:srgbClr val="FEFEFE"/>
              </a:buClr>
              <a:buSzPts val="4000"/>
            </a:pPr>
            <a:r>
              <a:rPr lang="en-US" sz="4000" b="1" dirty="0">
                <a:solidFill>
                  <a:srgbClr val="1F2D29"/>
                </a:solidFill>
              </a:rPr>
              <a:t>Eligibility – Student-Athletes</a:t>
            </a:r>
            <a:br>
              <a:rPr lang="en-US" sz="2400" dirty="0">
                <a:solidFill>
                  <a:srgbClr val="1F2D29"/>
                </a:solidFill>
              </a:rPr>
            </a:br>
            <a:r>
              <a:rPr lang="en-US" sz="2400" dirty="0">
                <a:solidFill>
                  <a:srgbClr val="1F2D29"/>
                </a:solidFill>
              </a:rPr>
              <a:t>Presented by Heidi Holmquist – </a:t>
            </a:r>
            <a:r>
              <a:rPr lang="en-US" sz="2400" dirty="0">
                <a:solidFill>
                  <a:srgbClr val="1F2D29"/>
                </a:solidFill>
                <a:hlinkClick r:id="rId3"/>
              </a:rPr>
              <a:t>heidi.holmquist@gcccd.edu</a:t>
            </a:r>
            <a:r>
              <a:rPr lang="en-US" sz="2400" dirty="0">
                <a:solidFill>
                  <a:srgbClr val="1F2D29"/>
                </a:solidFill>
              </a:rPr>
              <a:t> </a:t>
            </a:r>
          </a:p>
        </p:txBody>
      </p:sp>
      <p:sp>
        <p:nvSpPr>
          <p:cNvPr id="43" name="Content Placeholder 2"/>
          <p:cNvSpPr>
            <a:spLocks noGrp="1"/>
          </p:cNvSpPr>
          <p:nvPr>
            <p:ph idx="1"/>
          </p:nvPr>
        </p:nvSpPr>
        <p:spPr>
          <a:xfrm>
            <a:off x="1273614" y="2062976"/>
            <a:ext cx="10446317" cy="4527396"/>
          </a:xfrm>
        </p:spPr>
        <p:txBody>
          <a:bodyPr vert="horz" lIns="91440" tIns="45720" rIns="91440" bIns="45720" rtlCol="0" anchor="t">
            <a:normAutofit/>
          </a:bodyPr>
          <a:lstStyle/>
          <a:p>
            <a:pPr marL="0" indent="0">
              <a:lnSpc>
                <a:spcPct val="110000"/>
              </a:lnSpc>
              <a:spcBef>
                <a:spcPts val="0"/>
              </a:spcBef>
              <a:spcAft>
                <a:spcPts val="1200"/>
              </a:spcAft>
              <a:buNone/>
            </a:pPr>
            <a:r>
              <a:rPr lang="en-US" b="1" dirty="0">
                <a:solidFill>
                  <a:srgbClr val="1F2D29"/>
                </a:solidFill>
              </a:rPr>
              <a:t>Athletic CCCAA Eligibility Updates</a:t>
            </a:r>
            <a:br>
              <a:rPr lang="en-US" b="1" dirty="0">
                <a:solidFill>
                  <a:srgbClr val="1F2D29"/>
                </a:solidFill>
              </a:rPr>
            </a:br>
            <a:r>
              <a:rPr lang="en-US" b="1" dirty="0">
                <a:solidFill>
                  <a:srgbClr val="1F2D29"/>
                </a:solidFill>
              </a:rPr>
              <a:t>Returning Student-Athletes (due to COVID-19):</a:t>
            </a:r>
          </a:p>
          <a:p>
            <a:pPr>
              <a:lnSpc>
                <a:spcPct val="110000"/>
              </a:lnSpc>
              <a:spcBef>
                <a:spcPts val="0"/>
              </a:spcBef>
              <a:buClr>
                <a:schemeClr val="tx1"/>
              </a:buClr>
            </a:pPr>
            <a:r>
              <a:rPr lang="en-US" sz="1500" dirty="0">
                <a:solidFill>
                  <a:srgbClr val="1F2D29"/>
                </a:solidFill>
              </a:rPr>
              <a:t>SPRING 2020 intercollegiate competitors in good standing have their season re-instated.</a:t>
            </a:r>
          </a:p>
          <a:p>
            <a:pPr>
              <a:lnSpc>
                <a:spcPct val="110000"/>
              </a:lnSpc>
              <a:spcBef>
                <a:spcPts val="0"/>
              </a:spcBef>
              <a:buClr>
                <a:schemeClr val="tx1"/>
              </a:buClr>
            </a:pPr>
            <a:r>
              <a:rPr lang="en-US" sz="1500" dirty="0">
                <a:solidFill>
                  <a:srgbClr val="1F2D29"/>
                </a:solidFill>
              </a:rPr>
              <a:t>FALL 2020 returning student-athletes that last competed Fall 2019 will need 12 overall/9 academic to participate and maintain 2.0 GPA instead of the 24 overall/18 academic.</a:t>
            </a:r>
          </a:p>
          <a:p>
            <a:pPr>
              <a:lnSpc>
                <a:spcPct val="110000"/>
              </a:lnSpc>
              <a:spcBef>
                <a:spcPts val="0"/>
              </a:spcBef>
              <a:buClr>
                <a:schemeClr val="tx1"/>
              </a:buClr>
            </a:pPr>
            <a:r>
              <a:rPr lang="en-US" sz="1500" dirty="0">
                <a:solidFill>
                  <a:srgbClr val="1F2D29"/>
                </a:solidFill>
              </a:rPr>
              <a:t>SPRING 2020 1</a:t>
            </a:r>
            <a:r>
              <a:rPr lang="en-US" sz="1500" baseline="30000" dirty="0">
                <a:solidFill>
                  <a:srgbClr val="1F2D29"/>
                </a:solidFill>
              </a:rPr>
              <a:t>st</a:t>
            </a:r>
            <a:r>
              <a:rPr lang="en-US" sz="1500" dirty="0">
                <a:solidFill>
                  <a:srgbClr val="1F2D29"/>
                </a:solidFill>
              </a:rPr>
              <a:t> and 2</a:t>
            </a:r>
            <a:r>
              <a:rPr lang="en-US" sz="1500" baseline="30000" dirty="0">
                <a:solidFill>
                  <a:srgbClr val="1F2D29"/>
                </a:solidFill>
              </a:rPr>
              <a:t>nd</a:t>
            </a:r>
            <a:r>
              <a:rPr lang="en-US" sz="1500" dirty="0">
                <a:solidFill>
                  <a:srgbClr val="1F2D29"/>
                </a:solidFill>
              </a:rPr>
              <a:t> year competitors must maintain 2.0 GPA from first competition to compete Spring 2021.</a:t>
            </a:r>
          </a:p>
          <a:p>
            <a:pPr>
              <a:lnSpc>
                <a:spcPct val="110000"/>
              </a:lnSpc>
              <a:spcBef>
                <a:spcPts val="0"/>
              </a:spcBef>
              <a:buClr>
                <a:schemeClr val="tx1"/>
              </a:buClr>
            </a:pPr>
            <a:r>
              <a:rPr lang="en-US" sz="1500" dirty="0">
                <a:solidFill>
                  <a:srgbClr val="1F2D29"/>
                </a:solidFill>
              </a:rPr>
              <a:t>SPRING 2020 student-athletes who were on FORM 3 and in good standing may compete Spring 2021 with 9 overall units/6 academic but consistent with CEP.</a:t>
            </a:r>
          </a:p>
          <a:p>
            <a:pPr>
              <a:lnSpc>
                <a:spcPct val="110000"/>
              </a:lnSpc>
              <a:spcBef>
                <a:spcPts val="0"/>
              </a:spcBef>
              <a:buClr>
                <a:schemeClr val="tx1"/>
              </a:buClr>
            </a:pPr>
            <a:r>
              <a:rPr lang="en-US" sz="1500" dirty="0">
                <a:solidFill>
                  <a:srgbClr val="1F2D29"/>
                </a:solidFill>
              </a:rPr>
              <a:t>Due to COVID-19 and due to access and learning issues the six units in the last full-time requirement will not be applied for 20-21 eligibility certifications.</a:t>
            </a:r>
          </a:p>
          <a:p>
            <a:pPr>
              <a:lnSpc>
                <a:spcPct val="110000"/>
              </a:lnSpc>
              <a:spcBef>
                <a:spcPts val="0"/>
              </a:spcBef>
              <a:buClr>
                <a:schemeClr val="tx1"/>
              </a:buClr>
            </a:pPr>
            <a:r>
              <a:rPr lang="en-US" sz="1500" dirty="0">
                <a:solidFill>
                  <a:srgbClr val="1F2D29"/>
                </a:solidFill>
              </a:rPr>
              <a:t>Meeting transfer residence from one CA community college instead of 12 units in residency may compete by completing 3 units prior to competition.</a:t>
            </a:r>
          </a:p>
          <a:p>
            <a:pPr>
              <a:lnSpc>
                <a:spcPct val="110000"/>
              </a:lnSpc>
            </a:pPr>
            <a:endParaRPr lang="en-US" sz="1200" b="1" dirty="0">
              <a:solidFill>
                <a:srgbClr val="1F2D29"/>
              </a:solidFill>
            </a:endParaRPr>
          </a:p>
        </p:txBody>
      </p:sp>
    </p:spTree>
    <p:extLst>
      <p:ext uri="{BB962C8B-B14F-4D97-AF65-F5344CB8AC3E}">
        <p14:creationId xmlns:p14="http://schemas.microsoft.com/office/powerpoint/2010/main" val="2151735257"/>
      </p:ext>
    </p:extLst>
  </p:cSld>
  <p:clrMapOvr>
    <a:overrideClrMapping bg1="lt1" tx1="dk1" bg2="lt2" tx2="dk2" accent1="accent1" accent2="accent2" accent3="accent3" accent4="accent4" accent5="accent5" accent6="accent6" hlink="hlink" folHlink="folHlink"/>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D0BE3D13-5BE5-4B05-AFCF-2A2E059D29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8001"/>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76562092-3AA7-4EF0-9007-C44F879A13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6417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a:extLst>
              <a:ext uri="{FF2B5EF4-FFF2-40B4-BE49-F238E27FC236}">
                <a16:creationId xmlns:a16="http://schemas.microsoft.com/office/drawing/2014/main" id="{1AC85C80-0175-4214-A13D-03C224658C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770108" y="985292"/>
            <a:ext cx="1345319" cy="1345319"/>
          </a:xfrm>
          <a:prstGeom prst="ellipse">
            <a:avLst/>
          </a:prstGeom>
          <a:solidFill>
            <a:schemeClr val="accent1">
              <a:lumMod val="40000"/>
              <a:lumOff val="6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Picture 16">
            <a:extLst>
              <a:ext uri="{FF2B5EF4-FFF2-40B4-BE49-F238E27FC236}">
                <a16:creationId xmlns:a16="http://schemas.microsoft.com/office/drawing/2014/main" id="{E60B620B-3E81-4075-BC12-D4FB3E299C7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2133" y="0"/>
            <a:ext cx="12189867" cy="6858000"/>
          </a:xfrm>
          <a:prstGeom prst="rect">
            <a:avLst/>
          </a:prstGeom>
        </p:spPr>
      </p:pic>
      <p:sp>
        <p:nvSpPr>
          <p:cNvPr id="3" name="Content Placeholder 2"/>
          <p:cNvSpPr>
            <a:spLocks noGrp="1"/>
          </p:cNvSpPr>
          <p:nvPr>
            <p:ph idx="1"/>
          </p:nvPr>
        </p:nvSpPr>
        <p:spPr>
          <a:xfrm>
            <a:off x="1271237" y="2062977"/>
            <a:ext cx="9891133" cy="3988282"/>
          </a:xfrm>
        </p:spPr>
        <p:txBody>
          <a:bodyPr vert="horz" lIns="91440" tIns="45720" rIns="91440" bIns="45720" rtlCol="0" anchor="t">
            <a:normAutofit/>
          </a:bodyPr>
          <a:lstStyle/>
          <a:p>
            <a:pPr marL="0" indent="0">
              <a:lnSpc>
                <a:spcPct val="100000"/>
              </a:lnSpc>
              <a:spcBef>
                <a:spcPts val="0"/>
              </a:spcBef>
              <a:spcAft>
                <a:spcPts val="1200"/>
              </a:spcAft>
              <a:buClr>
                <a:schemeClr val="tx1"/>
              </a:buClr>
              <a:buNone/>
            </a:pPr>
            <a:r>
              <a:rPr lang="en-US" b="1" dirty="0">
                <a:solidFill>
                  <a:srgbClr val="1F2D29"/>
                </a:solidFill>
              </a:rPr>
              <a:t>Athletic CCCAA Eligibility Updates</a:t>
            </a:r>
            <a:br>
              <a:rPr lang="en-US" b="1" dirty="0">
                <a:solidFill>
                  <a:srgbClr val="1F2D29"/>
                </a:solidFill>
              </a:rPr>
            </a:br>
            <a:r>
              <a:rPr lang="en-US" b="1" dirty="0">
                <a:solidFill>
                  <a:srgbClr val="1F2D29"/>
                </a:solidFill>
              </a:rPr>
              <a:t>New Student-Athletes – 1</a:t>
            </a:r>
            <a:r>
              <a:rPr lang="en-US" b="1" baseline="30000" dirty="0">
                <a:solidFill>
                  <a:srgbClr val="1F2D29"/>
                </a:solidFill>
              </a:rPr>
              <a:t>st</a:t>
            </a:r>
            <a:r>
              <a:rPr lang="en-US" b="1" dirty="0">
                <a:solidFill>
                  <a:srgbClr val="1F2D29"/>
                </a:solidFill>
              </a:rPr>
              <a:t> Year Eligibility:</a:t>
            </a:r>
          </a:p>
          <a:p>
            <a:pPr>
              <a:lnSpc>
                <a:spcPct val="100000"/>
              </a:lnSpc>
              <a:spcBef>
                <a:spcPts val="0"/>
              </a:spcBef>
              <a:spcAft>
                <a:spcPts val="1200"/>
              </a:spcAft>
              <a:buClr>
                <a:schemeClr val="tx1"/>
              </a:buClr>
            </a:pPr>
            <a:r>
              <a:rPr lang="en-US" sz="1600" dirty="0">
                <a:solidFill>
                  <a:srgbClr val="1F2D29"/>
                </a:solidFill>
              </a:rPr>
              <a:t>Actively enrolled in 12 overall/9 academic must be actively enrolled during season of competition.</a:t>
            </a:r>
          </a:p>
          <a:p>
            <a:pPr>
              <a:spcBef>
                <a:spcPts val="0"/>
              </a:spcBef>
              <a:buClr>
                <a:schemeClr val="tx1"/>
              </a:buClr>
            </a:pPr>
            <a:r>
              <a:rPr lang="en-US" sz="1600" dirty="0">
                <a:solidFill>
                  <a:srgbClr val="1F2D29"/>
                </a:solidFill>
              </a:rPr>
              <a:t>Be enrolled in intercollegiate sports class.</a:t>
            </a:r>
          </a:p>
          <a:p>
            <a:pPr>
              <a:spcBef>
                <a:spcPts val="0"/>
              </a:spcBef>
              <a:buClr>
                <a:schemeClr val="tx1"/>
              </a:buClr>
            </a:pPr>
            <a:r>
              <a:rPr lang="en-US" sz="1600" dirty="0">
                <a:solidFill>
                  <a:srgbClr val="1F2D29"/>
                </a:solidFill>
              </a:rPr>
              <a:t>Complete all paperwork for Athletic Training Room including physical </a:t>
            </a:r>
          </a:p>
          <a:p>
            <a:pPr>
              <a:spcBef>
                <a:spcPts val="0"/>
              </a:spcBef>
              <a:buClr>
                <a:schemeClr val="tx1"/>
              </a:buClr>
            </a:pPr>
            <a:r>
              <a:rPr lang="en-US" sz="1600" dirty="0">
                <a:solidFill>
                  <a:srgbClr val="1F2D29"/>
                </a:solidFill>
              </a:rPr>
              <a:t>Meet with Academic Counselor to complete CEP.</a:t>
            </a:r>
          </a:p>
        </p:txBody>
      </p:sp>
      <p:sp>
        <p:nvSpPr>
          <p:cNvPr id="12" name="Google Shape;121;p17">
            <a:extLst>
              <a:ext uri="{FF2B5EF4-FFF2-40B4-BE49-F238E27FC236}">
                <a16:creationId xmlns:a16="http://schemas.microsoft.com/office/drawing/2014/main" id="{ABF87C56-945F-DF47-A410-F8253358B485}"/>
              </a:ext>
            </a:extLst>
          </p:cNvPr>
          <p:cNvSpPr txBox="1">
            <a:spLocks/>
          </p:cNvSpPr>
          <p:nvPr/>
        </p:nvSpPr>
        <p:spPr>
          <a:xfrm>
            <a:off x="2600657" y="511275"/>
            <a:ext cx="8650924" cy="1308063"/>
          </a:xfrm>
          <a:prstGeom prst="rect">
            <a:avLst/>
          </a:prstGeom>
        </p:spPr>
        <p:txBody>
          <a:bodyPr spcFirstLastPara="1" vert="horz" lIns="91440" tIns="45720" rIns="91440" bIns="45720" rtlCol="0" anchor="b" anchorCtr="0">
            <a:normAutofit/>
          </a:bodyPr>
          <a:lstStyle>
            <a:lvl1pPr algn="r" defTabSz="914400" rtl="0" eaLnBrk="1" latinLnBrk="0" hangingPunct="1">
              <a:lnSpc>
                <a:spcPct val="90000"/>
              </a:lnSpc>
              <a:spcBef>
                <a:spcPct val="0"/>
              </a:spcBef>
              <a:buNone/>
              <a:defRPr sz="3400" b="0" i="0" kern="1200" cap="none">
                <a:solidFill>
                  <a:schemeClr val="tx1"/>
                </a:solidFill>
                <a:effectLst/>
                <a:latin typeface="+mj-lt"/>
                <a:ea typeface="+mj-ea"/>
                <a:cs typeface="+mj-cs"/>
              </a:defRPr>
            </a:lvl1pPr>
          </a:lstStyle>
          <a:p>
            <a:pPr algn="l">
              <a:spcAft>
                <a:spcPts val="600"/>
              </a:spcAft>
              <a:buClr>
                <a:srgbClr val="FEFEFE"/>
              </a:buClr>
              <a:buSzPts val="4000"/>
            </a:pPr>
            <a:r>
              <a:rPr lang="en-US" sz="4000" b="1" dirty="0">
                <a:solidFill>
                  <a:srgbClr val="1F2D29"/>
                </a:solidFill>
              </a:rPr>
              <a:t>Eligibility – Student-Athletes</a:t>
            </a:r>
            <a:br>
              <a:rPr lang="en-US" sz="2400" dirty="0">
                <a:solidFill>
                  <a:srgbClr val="1F2D29"/>
                </a:solidFill>
              </a:rPr>
            </a:br>
            <a:r>
              <a:rPr lang="en-US" sz="2400" dirty="0">
                <a:solidFill>
                  <a:srgbClr val="1F2D29"/>
                </a:solidFill>
              </a:rPr>
              <a:t>Presented by Heidi Holmquist – </a:t>
            </a:r>
            <a:r>
              <a:rPr lang="en-US" sz="2400" dirty="0">
                <a:solidFill>
                  <a:srgbClr val="1F2D29"/>
                </a:solidFill>
                <a:hlinkClick r:id="rId3"/>
              </a:rPr>
              <a:t>heidi.holmquist@gcccd.edu</a:t>
            </a:r>
            <a:r>
              <a:rPr lang="en-US" sz="2400" dirty="0">
                <a:solidFill>
                  <a:srgbClr val="1F2D29"/>
                </a:solidFill>
              </a:rPr>
              <a:t> </a:t>
            </a:r>
          </a:p>
        </p:txBody>
      </p:sp>
      <p:pic>
        <p:nvPicPr>
          <p:cNvPr id="14" name="Picture 13" descr="A close up of a sign&#10;&#10;Description automatically generated">
            <a:extLst>
              <a:ext uri="{FF2B5EF4-FFF2-40B4-BE49-F238E27FC236}">
                <a16:creationId xmlns:a16="http://schemas.microsoft.com/office/drawing/2014/main" id="{21375488-2D7A-DE42-A92B-FD9B528F596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573937" y="5143501"/>
            <a:ext cx="939800" cy="1143000"/>
          </a:xfrm>
          <a:prstGeom prst="rect">
            <a:avLst/>
          </a:prstGeom>
        </p:spPr>
      </p:pic>
    </p:spTree>
    <p:extLst>
      <p:ext uri="{BB962C8B-B14F-4D97-AF65-F5344CB8AC3E}">
        <p14:creationId xmlns:p14="http://schemas.microsoft.com/office/powerpoint/2010/main" val="1497824171"/>
      </p:ext>
    </p:extLst>
  </p:cSld>
  <p:clrMapOvr>
    <a:overrideClrMapping bg1="lt1" tx1="dk1" bg2="lt2" tx2="dk2" accent1="accent1" accent2="accent2" accent3="accent3" accent4="accent4" accent5="accent5" accent6="accent6" hlink="hlink" folHlink="folHlink"/>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rotWithShape="1">
          <a:blip r:embed="rId2"/>
          <a:stretch/>
        </a:blipFill>
        <a:effectLst/>
      </p:bgPr>
    </p:bg>
    <p:spTree>
      <p:nvGrpSpPr>
        <p:cNvPr id="1" name=""/>
        <p:cNvGrpSpPr/>
        <p:nvPr/>
      </p:nvGrpSpPr>
      <p:grpSpPr>
        <a:xfrm>
          <a:off x="0" y="0"/>
          <a:ext cx="0" cy="0"/>
          <a:chOff x="0" y="0"/>
          <a:chExt cx="0" cy="0"/>
        </a:xfrm>
      </p:grpSpPr>
      <p:pic>
        <p:nvPicPr>
          <p:cNvPr id="38" name="Picture 37">
            <a:extLst>
              <a:ext uri="{FF2B5EF4-FFF2-40B4-BE49-F238E27FC236}">
                <a16:creationId xmlns:a16="http://schemas.microsoft.com/office/drawing/2014/main" id="{3DBBA26C-89C3-411F-9753-606A413F89A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63" name="Picture 39">
            <a:extLst>
              <a:ext uri="{FF2B5EF4-FFF2-40B4-BE49-F238E27FC236}">
                <a16:creationId xmlns:a16="http://schemas.microsoft.com/office/drawing/2014/main" id="{EEAD2215-6311-4D1C-B6B5-F57CB6BFCBC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65" name="Rectangle 41">
            <a:extLst>
              <a:ext uri="{FF2B5EF4-FFF2-40B4-BE49-F238E27FC236}">
                <a16:creationId xmlns:a16="http://schemas.microsoft.com/office/drawing/2014/main" id="{7BA5DE79-30D1-4A10-8DB9-0A6E523A97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7" name="Rectangle 43">
            <a:extLst>
              <a:ext uri="{FF2B5EF4-FFF2-40B4-BE49-F238E27FC236}">
                <a16:creationId xmlns:a16="http://schemas.microsoft.com/office/drawing/2014/main" id="{9ABD0D63-D23F-4AE7-8270-4185EF9C1C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9" name="Rectangle 45">
            <a:extLst>
              <a:ext uri="{FF2B5EF4-FFF2-40B4-BE49-F238E27FC236}">
                <a16:creationId xmlns:a16="http://schemas.microsoft.com/office/drawing/2014/main" id="{D5B0B43F-2CE7-4C6C-BABC-EE342B3282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0" name="Rectangle 47">
            <a:extLst>
              <a:ext uri="{FF2B5EF4-FFF2-40B4-BE49-F238E27FC236}">
                <a16:creationId xmlns:a16="http://schemas.microsoft.com/office/drawing/2014/main" id="{85459F07-63F9-48CF-B725-A873C4BC36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1" name="TextBox 49">
            <a:extLst>
              <a:ext uri="{FF2B5EF4-FFF2-40B4-BE49-F238E27FC236}">
                <a16:creationId xmlns:a16="http://schemas.microsoft.com/office/drawing/2014/main" id="{14B83E1E-DAC1-4851-84FF-D6FE1649DE0B}"/>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94943" y="641225"/>
            <a:ext cx="415636" cy="369332"/>
          </a:xfrm>
          <a:prstGeom prst="rect">
            <a:avLst/>
          </a:prstGeom>
          <a:noFill/>
        </p:spPr>
        <p:txBody>
          <a:bodyPr wrap="square" rtlCol="0">
            <a:spAutoFit/>
          </a:bodyPr>
          <a:lstStyle/>
          <a:p>
            <a:pPr algn="r">
              <a:spcAft>
                <a:spcPts val="600"/>
              </a:spcAft>
            </a:pP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useBgFill="1">
        <p:nvSpPr>
          <p:cNvPr id="72" name="Rectangle 51">
            <a:extLst>
              <a:ext uri="{FF2B5EF4-FFF2-40B4-BE49-F238E27FC236}">
                <a16:creationId xmlns:a16="http://schemas.microsoft.com/office/drawing/2014/main" id="{8F3CF990-ACB8-443A-BB74-D36EC8A00B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Rectangle 53">
            <a:extLst>
              <a:ext uri="{FF2B5EF4-FFF2-40B4-BE49-F238E27FC236}">
                <a16:creationId xmlns:a16="http://schemas.microsoft.com/office/drawing/2014/main" id="{2601900C-265D-4146-A578-477541E3DF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1">
              <a:lumMod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4" name="Picture 55">
            <a:extLst>
              <a:ext uri="{FF2B5EF4-FFF2-40B4-BE49-F238E27FC236}">
                <a16:creationId xmlns:a16="http://schemas.microsoft.com/office/drawing/2014/main" id="{00B98862-BEE1-44FB-A335-A1B9106B445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a:noFill/>
        </p:spPr>
      </p:pic>
      <p:sp>
        <p:nvSpPr>
          <p:cNvPr id="75" name="Freeform: Shape 57">
            <a:extLst>
              <a:ext uri="{FF2B5EF4-FFF2-40B4-BE49-F238E27FC236}">
                <a16:creationId xmlns:a16="http://schemas.microsoft.com/office/drawing/2014/main" id="{65F94F98-3A57-49AA-838E-91AAF600B6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3678519" y="-1660968"/>
            <a:ext cx="5838229" cy="11188733"/>
          </a:xfrm>
          <a:custGeom>
            <a:avLst/>
            <a:gdLst>
              <a:gd name="connsiteX0" fmla="*/ 0 w 7821919"/>
              <a:gd name="connsiteY0" fmla="*/ 0 h 6858000"/>
              <a:gd name="connsiteX1" fmla="*/ 6983367 w 7821919"/>
              <a:gd name="connsiteY1" fmla="*/ 0 h 6858000"/>
              <a:gd name="connsiteX2" fmla="*/ 6982269 w 7821919"/>
              <a:gd name="connsiteY2" fmla="*/ 1331 h 6858000"/>
              <a:gd name="connsiteX3" fmla="*/ 6833782 w 7821919"/>
              <a:gd name="connsiteY3" fmla="*/ 487443 h 6858000"/>
              <a:gd name="connsiteX4" fmla="*/ 6851446 w 7821919"/>
              <a:gd name="connsiteY4" fmla="*/ 662666 h 6858000"/>
              <a:gd name="connsiteX5" fmla="*/ 6857532 w 7821919"/>
              <a:gd name="connsiteY5" fmla="*/ 686333 h 6858000"/>
              <a:gd name="connsiteX6" fmla="*/ 6806927 w 7821919"/>
              <a:gd name="connsiteY6" fmla="*/ 699345 h 6858000"/>
              <a:gd name="connsiteX7" fmla="*/ 5555365 w 7821919"/>
              <a:gd name="connsiteY7" fmla="*/ 2400515 h 6858000"/>
              <a:gd name="connsiteX8" fmla="*/ 7336617 w 7821919"/>
              <a:gd name="connsiteY8" fmla="*/ 4181767 h 6858000"/>
              <a:gd name="connsiteX9" fmla="*/ 7452815 w 7821919"/>
              <a:gd name="connsiteY9" fmla="*/ 4175900 h 6858000"/>
              <a:gd name="connsiteX10" fmla="*/ 7437456 w 7821919"/>
              <a:gd name="connsiteY10" fmla="*/ 4225378 h 6858000"/>
              <a:gd name="connsiteX11" fmla="*/ 7428275 w 7821919"/>
              <a:gd name="connsiteY11" fmla="*/ 4316448 h 6858000"/>
              <a:gd name="connsiteX12" fmla="*/ 7789089 w 7821919"/>
              <a:gd name="connsiteY12" fmla="*/ 4759152 h 6858000"/>
              <a:gd name="connsiteX13" fmla="*/ 7821919 w 7821919"/>
              <a:gd name="connsiteY13" fmla="*/ 4762461 h 6858000"/>
              <a:gd name="connsiteX14" fmla="*/ 7809638 w 7821919"/>
              <a:gd name="connsiteY14" fmla="*/ 4785088 h 6858000"/>
              <a:gd name="connsiteX15" fmla="*/ 7794661 w 7821919"/>
              <a:gd name="connsiteY15" fmla="*/ 4833335 h 6858000"/>
              <a:gd name="connsiteX16" fmla="*/ 7524776 w 7821919"/>
              <a:gd name="connsiteY16" fmla="*/ 4917113 h 6858000"/>
              <a:gd name="connsiteX17" fmla="*/ 6642110 w 7821919"/>
              <a:gd name="connsiteY17" fmla="*/ 6248746 h 6858000"/>
              <a:gd name="connsiteX18" fmla="*/ 6755682 w 7821919"/>
              <a:gd name="connsiteY18" fmla="*/ 6811285 h 6858000"/>
              <a:gd name="connsiteX19" fmla="*/ 6778185 w 7821919"/>
              <a:gd name="connsiteY19" fmla="*/ 6858000 h 6858000"/>
              <a:gd name="connsiteX20" fmla="*/ 0 w 7821919"/>
              <a:gd name="connsiteY2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7821919" h="6858000">
                <a:moveTo>
                  <a:pt x="0" y="0"/>
                </a:moveTo>
                <a:lnTo>
                  <a:pt x="6983367" y="0"/>
                </a:lnTo>
                <a:lnTo>
                  <a:pt x="6982269" y="1331"/>
                </a:lnTo>
                <a:cubicBezTo>
                  <a:pt x="6888522" y="140095"/>
                  <a:pt x="6833782" y="307376"/>
                  <a:pt x="6833782" y="487443"/>
                </a:cubicBezTo>
                <a:cubicBezTo>
                  <a:pt x="6833782" y="547466"/>
                  <a:pt x="6839864" y="606067"/>
                  <a:pt x="6851446" y="662666"/>
                </a:cubicBezTo>
                <a:lnTo>
                  <a:pt x="6857532" y="686333"/>
                </a:lnTo>
                <a:lnTo>
                  <a:pt x="6806927" y="699345"/>
                </a:lnTo>
                <a:cubicBezTo>
                  <a:pt x="6081835" y="924872"/>
                  <a:pt x="5555365" y="1601212"/>
                  <a:pt x="5555365" y="2400515"/>
                </a:cubicBezTo>
                <a:cubicBezTo>
                  <a:pt x="5555365" y="3384273"/>
                  <a:pt x="6352859" y="4181767"/>
                  <a:pt x="7336617" y="4181767"/>
                </a:cubicBezTo>
                <a:lnTo>
                  <a:pt x="7452815" y="4175900"/>
                </a:lnTo>
                <a:lnTo>
                  <a:pt x="7437456" y="4225378"/>
                </a:lnTo>
                <a:cubicBezTo>
                  <a:pt x="7431436" y="4254794"/>
                  <a:pt x="7428275" y="4285252"/>
                  <a:pt x="7428275" y="4316448"/>
                </a:cubicBezTo>
                <a:cubicBezTo>
                  <a:pt x="7428275" y="4534821"/>
                  <a:pt x="7583172" y="4717015"/>
                  <a:pt x="7789089" y="4759152"/>
                </a:cubicBezTo>
                <a:lnTo>
                  <a:pt x="7821919" y="4762461"/>
                </a:lnTo>
                <a:lnTo>
                  <a:pt x="7809638" y="4785088"/>
                </a:lnTo>
                <a:lnTo>
                  <a:pt x="7794661" y="4833335"/>
                </a:lnTo>
                <a:lnTo>
                  <a:pt x="7524776" y="4917113"/>
                </a:lnTo>
                <a:cubicBezTo>
                  <a:pt x="7006070" y="5136507"/>
                  <a:pt x="6642110" y="5650122"/>
                  <a:pt x="6642110" y="6248746"/>
                </a:cubicBezTo>
                <a:cubicBezTo>
                  <a:pt x="6642110" y="6448287"/>
                  <a:pt x="6682550" y="6638383"/>
                  <a:pt x="6755682" y="6811285"/>
                </a:cubicBezTo>
                <a:lnTo>
                  <a:pt x="6778185" y="6858000"/>
                </a:lnTo>
                <a:lnTo>
                  <a:pt x="0" y="6858000"/>
                </a:lnTo>
                <a:close/>
              </a:path>
            </a:pathLst>
          </a:custGeom>
          <a:gradFill>
            <a:gsLst>
              <a:gs pos="25000">
                <a:schemeClr val="accent1">
                  <a:alpha val="0"/>
                </a:schemeClr>
              </a:gs>
              <a:gs pos="100000">
                <a:schemeClr val="accent1">
                  <a:alpha val="75000"/>
                </a:schemeClr>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6" name="Picture 59">
            <a:extLst>
              <a:ext uri="{FF2B5EF4-FFF2-40B4-BE49-F238E27FC236}">
                <a16:creationId xmlns:a16="http://schemas.microsoft.com/office/drawing/2014/main" id="{7185CF21-0594-48C0-9F3E-254D6BCE9D9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1067" y="0"/>
            <a:ext cx="12189867" cy="6858000"/>
          </a:xfrm>
          <a:prstGeom prst="rect">
            <a:avLst/>
          </a:prstGeom>
        </p:spPr>
      </p:pic>
      <p:sp>
        <p:nvSpPr>
          <p:cNvPr id="62" name="Rectangle 61">
            <a:extLst>
              <a:ext uri="{FF2B5EF4-FFF2-40B4-BE49-F238E27FC236}">
                <a16:creationId xmlns:a16="http://schemas.microsoft.com/office/drawing/2014/main" id="{41F8C064-2DC5-4758-B49C-76BFF64052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1"/>
          </a:xfrm>
          <a:prstGeom prst="rect">
            <a:avLst/>
          </a:prstGeom>
          <a:solidFill>
            <a:schemeClr val="tx2">
              <a:lumMod val="1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Freeform: Shape 63">
            <a:extLst>
              <a:ext uri="{FF2B5EF4-FFF2-40B4-BE49-F238E27FC236}">
                <a16:creationId xmlns:a16="http://schemas.microsoft.com/office/drawing/2014/main" id="{FBD68200-BC03-4015-860B-CD5C30CD76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53542" y="0"/>
            <a:ext cx="7875912" cy="6858000"/>
          </a:xfrm>
          <a:custGeom>
            <a:avLst/>
            <a:gdLst>
              <a:gd name="connsiteX0" fmla="*/ 0 w 7821919"/>
              <a:gd name="connsiteY0" fmla="*/ 0 h 6858000"/>
              <a:gd name="connsiteX1" fmla="*/ 6983367 w 7821919"/>
              <a:gd name="connsiteY1" fmla="*/ 0 h 6858000"/>
              <a:gd name="connsiteX2" fmla="*/ 6982269 w 7821919"/>
              <a:gd name="connsiteY2" fmla="*/ 1331 h 6858000"/>
              <a:gd name="connsiteX3" fmla="*/ 6833782 w 7821919"/>
              <a:gd name="connsiteY3" fmla="*/ 487443 h 6858000"/>
              <a:gd name="connsiteX4" fmla="*/ 6851446 w 7821919"/>
              <a:gd name="connsiteY4" fmla="*/ 662666 h 6858000"/>
              <a:gd name="connsiteX5" fmla="*/ 6857532 w 7821919"/>
              <a:gd name="connsiteY5" fmla="*/ 686333 h 6858000"/>
              <a:gd name="connsiteX6" fmla="*/ 6806927 w 7821919"/>
              <a:gd name="connsiteY6" fmla="*/ 699345 h 6858000"/>
              <a:gd name="connsiteX7" fmla="*/ 5555365 w 7821919"/>
              <a:gd name="connsiteY7" fmla="*/ 2400515 h 6858000"/>
              <a:gd name="connsiteX8" fmla="*/ 7336617 w 7821919"/>
              <a:gd name="connsiteY8" fmla="*/ 4181767 h 6858000"/>
              <a:gd name="connsiteX9" fmla="*/ 7452815 w 7821919"/>
              <a:gd name="connsiteY9" fmla="*/ 4175900 h 6858000"/>
              <a:gd name="connsiteX10" fmla="*/ 7437456 w 7821919"/>
              <a:gd name="connsiteY10" fmla="*/ 4225378 h 6858000"/>
              <a:gd name="connsiteX11" fmla="*/ 7428275 w 7821919"/>
              <a:gd name="connsiteY11" fmla="*/ 4316448 h 6858000"/>
              <a:gd name="connsiteX12" fmla="*/ 7789089 w 7821919"/>
              <a:gd name="connsiteY12" fmla="*/ 4759152 h 6858000"/>
              <a:gd name="connsiteX13" fmla="*/ 7821919 w 7821919"/>
              <a:gd name="connsiteY13" fmla="*/ 4762461 h 6858000"/>
              <a:gd name="connsiteX14" fmla="*/ 7809638 w 7821919"/>
              <a:gd name="connsiteY14" fmla="*/ 4785088 h 6858000"/>
              <a:gd name="connsiteX15" fmla="*/ 7794661 w 7821919"/>
              <a:gd name="connsiteY15" fmla="*/ 4833335 h 6858000"/>
              <a:gd name="connsiteX16" fmla="*/ 7524776 w 7821919"/>
              <a:gd name="connsiteY16" fmla="*/ 4917113 h 6858000"/>
              <a:gd name="connsiteX17" fmla="*/ 6642110 w 7821919"/>
              <a:gd name="connsiteY17" fmla="*/ 6248746 h 6858000"/>
              <a:gd name="connsiteX18" fmla="*/ 6755682 w 7821919"/>
              <a:gd name="connsiteY18" fmla="*/ 6811285 h 6858000"/>
              <a:gd name="connsiteX19" fmla="*/ 6778185 w 7821919"/>
              <a:gd name="connsiteY19" fmla="*/ 6858000 h 6858000"/>
              <a:gd name="connsiteX20" fmla="*/ 0 w 7821919"/>
              <a:gd name="connsiteY2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7821919" h="6858000">
                <a:moveTo>
                  <a:pt x="0" y="0"/>
                </a:moveTo>
                <a:lnTo>
                  <a:pt x="6983367" y="0"/>
                </a:lnTo>
                <a:lnTo>
                  <a:pt x="6982269" y="1331"/>
                </a:lnTo>
                <a:cubicBezTo>
                  <a:pt x="6888522" y="140095"/>
                  <a:pt x="6833782" y="307376"/>
                  <a:pt x="6833782" y="487443"/>
                </a:cubicBezTo>
                <a:cubicBezTo>
                  <a:pt x="6833782" y="547466"/>
                  <a:pt x="6839864" y="606067"/>
                  <a:pt x="6851446" y="662666"/>
                </a:cubicBezTo>
                <a:lnTo>
                  <a:pt x="6857532" y="686333"/>
                </a:lnTo>
                <a:lnTo>
                  <a:pt x="6806927" y="699345"/>
                </a:lnTo>
                <a:cubicBezTo>
                  <a:pt x="6081835" y="924872"/>
                  <a:pt x="5555365" y="1601212"/>
                  <a:pt x="5555365" y="2400515"/>
                </a:cubicBezTo>
                <a:cubicBezTo>
                  <a:pt x="5555365" y="3384273"/>
                  <a:pt x="6352859" y="4181767"/>
                  <a:pt x="7336617" y="4181767"/>
                </a:cubicBezTo>
                <a:lnTo>
                  <a:pt x="7452815" y="4175900"/>
                </a:lnTo>
                <a:lnTo>
                  <a:pt x="7437456" y="4225378"/>
                </a:lnTo>
                <a:cubicBezTo>
                  <a:pt x="7431436" y="4254794"/>
                  <a:pt x="7428275" y="4285252"/>
                  <a:pt x="7428275" y="4316448"/>
                </a:cubicBezTo>
                <a:cubicBezTo>
                  <a:pt x="7428275" y="4534821"/>
                  <a:pt x="7583172" y="4717015"/>
                  <a:pt x="7789089" y="4759152"/>
                </a:cubicBezTo>
                <a:lnTo>
                  <a:pt x="7821919" y="4762461"/>
                </a:lnTo>
                <a:lnTo>
                  <a:pt x="7809638" y="4785088"/>
                </a:lnTo>
                <a:lnTo>
                  <a:pt x="7794661" y="4833335"/>
                </a:lnTo>
                <a:lnTo>
                  <a:pt x="7524776" y="4917113"/>
                </a:lnTo>
                <a:cubicBezTo>
                  <a:pt x="7006070" y="5136507"/>
                  <a:pt x="6642110" y="5650122"/>
                  <a:pt x="6642110" y="6248746"/>
                </a:cubicBezTo>
                <a:cubicBezTo>
                  <a:pt x="6642110" y="6448287"/>
                  <a:pt x="6682550" y="6638383"/>
                  <a:pt x="6755682" y="6811285"/>
                </a:cubicBezTo>
                <a:lnTo>
                  <a:pt x="6778185" y="6858000"/>
                </a:lnTo>
                <a:lnTo>
                  <a:pt x="0" y="6858000"/>
                </a:lnTo>
                <a:close/>
              </a:path>
            </a:pathLst>
          </a:custGeom>
          <a:gradFill>
            <a:gsLst>
              <a:gs pos="15000">
                <a:schemeClr val="bg2">
                  <a:alpha val="0"/>
                </a:schemeClr>
              </a:gs>
              <a:gs pos="100000">
                <a:schemeClr val="bg2"/>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sp>
      <p:sp>
        <p:nvSpPr>
          <p:cNvPr id="66" name="Rectangle 65">
            <a:extLst>
              <a:ext uri="{FF2B5EF4-FFF2-40B4-BE49-F238E27FC236}">
                <a16:creationId xmlns:a16="http://schemas.microsoft.com/office/drawing/2014/main" id="{A0B5529D-5CAA-4BF2-B5C9-34705E7661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59909" cy="6858000"/>
          </a:xfrm>
          <a:prstGeom prst="rect">
            <a:avLst/>
          </a:prstGeom>
          <a:solidFill>
            <a:schemeClr val="bg2">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8" name="Oval 67">
            <a:extLst>
              <a:ext uri="{FF2B5EF4-FFF2-40B4-BE49-F238E27FC236}">
                <a16:creationId xmlns:a16="http://schemas.microsoft.com/office/drawing/2014/main" id="{332A6F87-AC28-4AA8-B8A6-AEBC67BD0D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47567" y="421698"/>
            <a:ext cx="967148" cy="967148"/>
          </a:xfrm>
          <a:prstGeom prst="ellipse">
            <a:avLst/>
          </a:prstGeom>
          <a:gradFill>
            <a:gsLst>
              <a:gs pos="0">
                <a:schemeClr val="bg2">
                  <a:alpha val="0"/>
                </a:schemeClr>
              </a:gs>
              <a:gs pos="100000">
                <a:schemeClr val="accent1">
                  <a:alpha val="21000"/>
                </a:schemeClr>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TextBox 2">
            <a:extLst>
              <a:ext uri="{FF2B5EF4-FFF2-40B4-BE49-F238E27FC236}">
                <a16:creationId xmlns:a16="http://schemas.microsoft.com/office/drawing/2014/main" id="{D3EAF1A2-0320-5848-B2D8-082C4476AAB1}"/>
              </a:ext>
            </a:extLst>
          </p:cNvPr>
          <p:cNvSpPr txBox="1"/>
          <p:nvPr/>
        </p:nvSpPr>
        <p:spPr>
          <a:xfrm>
            <a:off x="1395017" y="2052115"/>
            <a:ext cx="9258470" cy="4672069"/>
          </a:xfrm>
          <a:prstGeom prst="rect">
            <a:avLst/>
          </a:prstGeom>
        </p:spPr>
        <p:txBody>
          <a:bodyPr vert="horz" lIns="91440" tIns="45720" rIns="91440" bIns="45720" rtlCol="0" anchor="t">
            <a:normAutofit fontScale="77500" lnSpcReduction="20000"/>
          </a:bodyPr>
          <a:lstStyle/>
          <a:p>
            <a:pPr defTabSz="914400" fontAlgn="base">
              <a:lnSpc>
                <a:spcPct val="110000"/>
              </a:lnSpc>
              <a:spcAft>
                <a:spcPts val="600"/>
              </a:spcAft>
              <a:buClr>
                <a:schemeClr val="accent6"/>
              </a:buClr>
              <a:buSzPct val="90000"/>
            </a:pPr>
            <a:r>
              <a:rPr lang="en-US" sz="2400" b="1" dirty="0"/>
              <a:t>Attention Student-Athletes:</a:t>
            </a:r>
          </a:p>
          <a:p>
            <a:pPr defTabSz="914400" fontAlgn="base">
              <a:lnSpc>
                <a:spcPct val="110000"/>
              </a:lnSpc>
              <a:spcAft>
                <a:spcPts val="600"/>
              </a:spcAft>
              <a:buClr>
                <a:schemeClr val="accent6"/>
              </a:buClr>
              <a:buSzPct val="90000"/>
            </a:pPr>
            <a:r>
              <a:rPr lang="en-US" sz="1900" dirty="0"/>
              <a:t>In order to be cleared to participate in any practices or contests, ALL athletes must have the following forms completed and returned directly to the Athletic Training Staff:</a:t>
            </a:r>
          </a:p>
          <a:p>
            <a:pPr marL="457200" indent="-457200" defTabSz="914400" fontAlgn="base">
              <a:lnSpc>
                <a:spcPct val="110000"/>
              </a:lnSpc>
              <a:spcAft>
                <a:spcPts val="600"/>
              </a:spcAft>
              <a:buClr>
                <a:schemeClr val="tx1"/>
              </a:buClr>
              <a:buSzPct val="90000"/>
              <a:buFont typeface="+mj-lt"/>
              <a:buAutoNum type="arabicPeriod"/>
            </a:pPr>
            <a:endParaRPr lang="en-US" sz="1900" dirty="0"/>
          </a:p>
          <a:p>
            <a:pPr marL="457200" indent="-457200" defTabSz="914400" fontAlgn="base">
              <a:lnSpc>
                <a:spcPct val="110000"/>
              </a:lnSpc>
              <a:spcAft>
                <a:spcPts val="600"/>
              </a:spcAft>
              <a:buClr>
                <a:schemeClr val="tx1"/>
              </a:buClr>
              <a:buSzPct val="90000"/>
              <a:buFont typeface="+mj-lt"/>
              <a:buAutoNum type="arabicPeriod"/>
            </a:pPr>
            <a:r>
              <a:rPr lang="en-US" sz="1900" dirty="0"/>
              <a:t>Student-Athlete Checklist</a:t>
            </a:r>
          </a:p>
          <a:p>
            <a:pPr marL="457200" indent="-457200" defTabSz="914400" fontAlgn="base">
              <a:lnSpc>
                <a:spcPct val="110000"/>
              </a:lnSpc>
              <a:spcAft>
                <a:spcPts val="600"/>
              </a:spcAft>
              <a:buClr>
                <a:schemeClr val="tx1"/>
              </a:buClr>
              <a:buSzPct val="90000"/>
              <a:buFont typeface="+mj-lt"/>
              <a:buAutoNum type="arabicPeriod"/>
            </a:pPr>
            <a:r>
              <a:rPr lang="en-US" sz="1900" dirty="0"/>
              <a:t>Physical Screening Examination</a:t>
            </a:r>
          </a:p>
          <a:p>
            <a:pPr marL="1257300" lvl="2" indent="-342900" defTabSz="914400" fontAlgn="base">
              <a:lnSpc>
                <a:spcPct val="110000"/>
              </a:lnSpc>
              <a:spcAft>
                <a:spcPts val="600"/>
              </a:spcAft>
              <a:buClr>
                <a:schemeClr val="tx1"/>
              </a:buClr>
              <a:buSzPct val="90000"/>
              <a:buFont typeface="Wingdings" pitchFamily="2" charset="2"/>
              <a:buChar char="§"/>
            </a:pPr>
            <a:r>
              <a:rPr lang="en-US" sz="1900" dirty="0"/>
              <a:t>Must include Dr. stamp and signature</a:t>
            </a:r>
            <a:br>
              <a:rPr lang="en-US" sz="1900" dirty="0"/>
            </a:br>
            <a:r>
              <a:rPr lang="en-US" sz="1900" dirty="0"/>
              <a:t>Physical must be done by an M.D. or D.O</a:t>
            </a:r>
          </a:p>
          <a:p>
            <a:pPr marL="457200" indent="-457200" defTabSz="914400" fontAlgn="base">
              <a:lnSpc>
                <a:spcPct val="110000"/>
              </a:lnSpc>
              <a:spcAft>
                <a:spcPts val="600"/>
              </a:spcAft>
              <a:buClr>
                <a:schemeClr val="tx1"/>
              </a:buClr>
              <a:buSzPct val="90000"/>
              <a:buFont typeface="+mj-lt"/>
              <a:buAutoNum type="arabicPeriod"/>
            </a:pPr>
            <a:r>
              <a:rPr lang="en-US" sz="1900" dirty="0"/>
              <a:t>COVID-19 Screening Form</a:t>
            </a:r>
          </a:p>
          <a:p>
            <a:pPr marL="1257300" lvl="2" indent="-342900" defTabSz="914400" fontAlgn="base">
              <a:lnSpc>
                <a:spcPct val="110000"/>
              </a:lnSpc>
              <a:spcAft>
                <a:spcPts val="600"/>
              </a:spcAft>
              <a:buClr>
                <a:schemeClr val="tx1"/>
              </a:buClr>
              <a:buSzPct val="90000"/>
              <a:buFont typeface="Wingdings" pitchFamily="2" charset="2"/>
              <a:buChar char="§"/>
            </a:pPr>
            <a:r>
              <a:rPr lang="en-US" sz="1900" dirty="0"/>
              <a:t>Must include Dr. stamp and signature</a:t>
            </a:r>
          </a:p>
          <a:p>
            <a:pPr marL="457200" indent="-457200" defTabSz="914400" fontAlgn="base">
              <a:lnSpc>
                <a:spcPct val="110000"/>
              </a:lnSpc>
              <a:spcAft>
                <a:spcPts val="600"/>
              </a:spcAft>
              <a:buClr>
                <a:schemeClr val="tx1"/>
              </a:buClr>
              <a:buSzPct val="90000"/>
              <a:buFont typeface="+mj-lt"/>
              <a:buAutoNum type="arabicPeriod"/>
            </a:pPr>
            <a:r>
              <a:rPr lang="en-US" sz="1900" dirty="0"/>
              <a:t>Insurance Verification Form</a:t>
            </a:r>
          </a:p>
          <a:p>
            <a:pPr marL="457200" indent="-457200" defTabSz="914400" fontAlgn="base">
              <a:lnSpc>
                <a:spcPct val="110000"/>
              </a:lnSpc>
              <a:spcAft>
                <a:spcPts val="600"/>
              </a:spcAft>
              <a:buClr>
                <a:schemeClr val="tx1"/>
              </a:buClr>
              <a:buSzPct val="90000"/>
              <a:buFont typeface="+mj-lt"/>
              <a:buAutoNum type="arabicPeriod"/>
            </a:pPr>
            <a:r>
              <a:rPr lang="en-US" sz="1900" dirty="0"/>
              <a:t>Liability Waiver Form</a:t>
            </a:r>
          </a:p>
          <a:p>
            <a:pPr marL="457200" indent="-457200" defTabSz="914400" fontAlgn="base">
              <a:lnSpc>
                <a:spcPct val="110000"/>
              </a:lnSpc>
              <a:spcAft>
                <a:spcPts val="600"/>
              </a:spcAft>
              <a:buClr>
                <a:schemeClr val="tx1"/>
              </a:buClr>
              <a:buSzPct val="90000"/>
              <a:buFont typeface="+mj-lt"/>
              <a:buAutoNum type="arabicPeriod"/>
            </a:pPr>
            <a:r>
              <a:rPr lang="en-US" sz="1900" dirty="0"/>
              <a:t>Concussion Information &amp; Acknowledgment</a:t>
            </a:r>
          </a:p>
          <a:p>
            <a:pPr marL="457200" indent="-457200" defTabSz="914400" fontAlgn="base">
              <a:lnSpc>
                <a:spcPct val="110000"/>
              </a:lnSpc>
              <a:spcAft>
                <a:spcPts val="600"/>
              </a:spcAft>
              <a:buClr>
                <a:schemeClr val="tx1"/>
              </a:buClr>
              <a:buSzPct val="90000"/>
              <a:buFont typeface="+mj-lt"/>
              <a:buAutoNum type="arabicPeriod"/>
            </a:pPr>
            <a:r>
              <a:rPr lang="en-US" sz="1900" dirty="0"/>
              <a:t>Baseline Concussion Assessment </a:t>
            </a:r>
          </a:p>
          <a:p>
            <a:pPr marL="342900" indent="-342900" defTabSz="914400" fontAlgn="base">
              <a:lnSpc>
                <a:spcPct val="110000"/>
              </a:lnSpc>
              <a:spcAft>
                <a:spcPts val="600"/>
              </a:spcAft>
              <a:buClr>
                <a:schemeClr val="accent6"/>
              </a:buClr>
              <a:buSzPct val="90000"/>
              <a:buFont typeface="Wingdings" panose="05000000000000000000" pitchFamily="2" charset="2"/>
              <a:buChar char="§"/>
            </a:pPr>
            <a:endParaRPr lang="en-US" sz="1900" dirty="0"/>
          </a:p>
          <a:p>
            <a:pPr defTabSz="914400" fontAlgn="base">
              <a:lnSpc>
                <a:spcPct val="110000"/>
              </a:lnSpc>
              <a:spcAft>
                <a:spcPts val="600"/>
              </a:spcAft>
              <a:buClr>
                <a:schemeClr val="accent6"/>
              </a:buClr>
              <a:buSzPct val="90000"/>
            </a:pPr>
            <a:r>
              <a:rPr lang="en-US" sz="3500" dirty="0"/>
              <a:t>All forms available on </a:t>
            </a:r>
            <a:r>
              <a:rPr lang="en-US" sz="3500" dirty="0">
                <a:hlinkClick r:id="rId5">
                  <a:extLst>
                    <a:ext uri="{A12FA001-AC4F-418D-AE19-62706E023703}">
                      <ahyp:hlinkClr xmlns:ahyp="http://schemas.microsoft.com/office/drawing/2018/hyperlinkcolor" val="tx"/>
                    </a:ext>
                  </a:extLst>
                </a:hlinkClick>
              </a:rPr>
              <a:t>www.grossmontgriffins.com</a:t>
            </a:r>
            <a:endParaRPr lang="en-US" sz="3500" dirty="0"/>
          </a:p>
          <a:p>
            <a:pPr defTabSz="914400" fontAlgn="base">
              <a:lnSpc>
                <a:spcPct val="110000"/>
              </a:lnSpc>
              <a:spcAft>
                <a:spcPts val="600"/>
              </a:spcAft>
              <a:buClr>
                <a:schemeClr val="accent6"/>
              </a:buClr>
              <a:buSzPct val="90000"/>
              <a:buFont typeface="Wingdings" panose="05000000000000000000" pitchFamily="2" charset="2"/>
              <a:buChar char="§"/>
            </a:pPr>
            <a:endParaRPr lang="en-US" sz="1000" dirty="0"/>
          </a:p>
        </p:txBody>
      </p:sp>
      <p:sp>
        <p:nvSpPr>
          <p:cNvPr id="49" name="Title 1">
            <a:extLst>
              <a:ext uri="{FF2B5EF4-FFF2-40B4-BE49-F238E27FC236}">
                <a16:creationId xmlns:a16="http://schemas.microsoft.com/office/drawing/2014/main" id="{5F46AA5C-E12F-2F4D-AB22-EEAC7B881C5C}"/>
              </a:ext>
            </a:extLst>
          </p:cNvPr>
          <p:cNvSpPr txBox="1">
            <a:spLocks/>
          </p:cNvSpPr>
          <p:nvPr/>
        </p:nvSpPr>
        <p:spPr>
          <a:xfrm>
            <a:off x="2194943" y="598888"/>
            <a:ext cx="8381238" cy="1077229"/>
          </a:xfrm>
          <a:prstGeom prst="rect">
            <a:avLst/>
          </a:prstGeom>
        </p:spPr>
        <p:txBody>
          <a:bodyPr vert="horz" lIns="91440" tIns="45720" rIns="91440" bIns="45720" rtlCol="0" anchor="t">
            <a:normAutofit fontScale="90000" lnSpcReduction="10000"/>
          </a:bodyPr>
          <a:lstStyle>
            <a:lvl1pPr algn="r" defTabSz="914400" rtl="0" eaLnBrk="1" latinLnBrk="0" hangingPunct="1">
              <a:lnSpc>
                <a:spcPct val="90000"/>
              </a:lnSpc>
              <a:spcBef>
                <a:spcPct val="0"/>
              </a:spcBef>
              <a:buNone/>
              <a:defRPr sz="3400" b="0" i="0" kern="1200" cap="none">
                <a:solidFill>
                  <a:schemeClr val="tx1"/>
                </a:solidFill>
                <a:effectLst/>
                <a:latin typeface="+mj-lt"/>
                <a:ea typeface="+mj-ea"/>
                <a:cs typeface="+mj-cs"/>
              </a:defRPr>
            </a:lvl1pPr>
          </a:lstStyle>
          <a:p>
            <a:pPr algn="l"/>
            <a:r>
              <a:rPr lang="en-US" sz="4400" b="1" dirty="0"/>
              <a:t>Athletic Training</a:t>
            </a:r>
            <a:br>
              <a:rPr lang="en-US" sz="2300" dirty="0"/>
            </a:br>
            <a:r>
              <a:rPr lang="en-US" sz="2200" dirty="0"/>
              <a:t>Presented by Joseph Parry and Chris Ray</a:t>
            </a:r>
            <a:br>
              <a:rPr lang="en-US" sz="2200" dirty="0"/>
            </a:br>
            <a:r>
              <a:rPr lang="en-US" sz="2200" dirty="0">
                <a:hlinkClick r:id="rId6">
                  <a:extLst>
                    <a:ext uri="{A12FA001-AC4F-418D-AE19-62706E023703}">
                      <ahyp:hlinkClr xmlns:ahyp="http://schemas.microsoft.com/office/drawing/2018/hyperlinkcolor" val="tx"/>
                    </a:ext>
                  </a:extLst>
                </a:hlinkClick>
              </a:rPr>
              <a:t>joseph.parry@gcccd.edu</a:t>
            </a:r>
            <a:r>
              <a:rPr lang="en-US" sz="2200" dirty="0"/>
              <a:t> or </a:t>
            </a:r>
            <a:r>
              <a:rPr lang="en-US" sz="2200" dirty="0">
                <a:hlinkClick r:id="rId7">
                  <a:extLst>
                    <a:ext uri="{A12FA001-AC4F-418D-AE19-62706E023703}">
                      <ahyp:hlinkClr xmlns:ahyp="http://schemas.microsoft.com/office/drawing/2018/hyperlinkcolor" val="tx"/>
                    </a:ext>
                  </a:extLst>
                </a:hlinkClick>
              </a:rPr>
              <a:t>chris.ray@gcccd.edu</a:t>
            </a:r>
            <a:r>
              <a:rPr lang="en-US" sz="2200" dirty="0"/>
              <a:t> </a:t>
            </a:r>
          </a:p>
        </p:txBody>
      </p:sp>
      <p:pic>
        <p:nvPicPr>
          <p:cNvPr id="21" name="Picture 20" descr="A close up of a sign&#10;&#10;Description automatically generated">
            <a:extLst>
              <a:ext uri="{FF2B5EF4-FFF2-40B4-BE49-F238E27FC236}">
                <a16:creationId xmlns:a16="http://schemas.microsoft.com/office/drawing/2014/main" id="{3EB6DD90-F592-C243-9B1C-4B00311BCA56}"/>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573937" y="5143501"/>
            <a:ext cx="939800" cy="1143000"/>
          </a:xfrm>
          <a:prstGeom prst="rect">
            <a:avLst/>
          </a:prstGeom>
        </p:spPr>
      </p:pic>
    </p:spTree>
    <p:extLst>
      <p:ext uri="{BB962C8B-B14F-4D97-AF65-F5344CB8AC3E}">
        <p14:creationId xmlns:p14="http://schemas.microsoft.com/office/powerpoint/2010/main" val="242379773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rotWithShape="1">
          <a:blip r:embed="rId2"/>
          <a:stretch/>
        </a:blip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F3CF990-ACB8-443A-BB74-D36EC8A00B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2601900C-265D-4146-A578-477541E3DF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1">
              <a:lumMod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00B98862-BEE1-44FB-A335-A1B9106B445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a:noFill/>
        </p:spPr>
      </p:pic>
      <p:sp>
        <p:nvSpPr>
          <p:cNvPr id="14" name="Freeform: Shape 13">
            <a:extLst>
              <a:ext uri="{FF2B5EF4-FFF2-40B4-BE49-F238E27FC236}">
                <a16:creationId xmlns:a16="http://schemas.microsoft.com/office/drawing/2014/main" id="{65F94F98-3A57-49AA-838E-91AAF600B6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3678519" y="-1660968"/>
            <a:ext cx="5838229" cy="11188733"/>
          </a:xfrm>
          <a:custGeom>
            <a:avLst/>
            <a:gdLst>
              <a:gd name="connsiteX0" fmla="*/ 0 w 7821919"/>
              <a:gd name="connsiteY0" fmla="*/ 0 h 6858000"/>
              <a:gd name="connsiteX1" fmla="*/ 6983367 w 7821919"/>
              <a:gd name="connsiteY1" fmla="*/ 0 h 6858000"/>
              <a:gd name="connsiteX2" fmla="*/ 6982269 w 7821919"/>
              <a:gd name="connsiteY2" fmla="*/ 1331 h 6858000"/>
              <a:gd name="connsiteX3" fmla="*/ 6833782 w 7821919"/>
              <a:gd name="connsiteY3" fmla="*/ 487443 h 6858000"/>
              <a:gd name="connsiteX4" fmla="*/ 6851446 w 7821919"/>
              <a:gd name="connsiteY4" fmla="*/ 662666 h 6858000"/>
              <a:gd name="connsiteX5" fmla="*/ 6857532 w 7821919"/>
              <a:gd name="connsiteY5" fmla="*/ 686333 h 6858000"/>
              <a:gd name="connsiteX6" fmla="*/ 6806927 w 7821919"/>
              <a:gd name="connsiteY6" fmla="*/ 699345 h 6858000"/>
              <a:gd name="connsiteX7" fmla="*/ 5555365 w 7821919"/>
              <a:gd name="connsiteY7" fmla="*/ 2400515 h 6858000"/>
              <a:gd name="connsiteX8" fmla="*/ 7336617 w 7821919"/>
              <a:gd name="connsiteY8" fmla="*/ 4181767 h 6858000"/>
              <a:gd name="connsiteX9" fmla="*/ 7452815 w 7821919"/>
              <a:gd name="connsiteY9" fmla="*/ 4175900 h 6858000"/>
              <a:gd name="connsiteX10" fmla="*/ 7437456 w 7821919"/>
              <a:gd name="connsiteY10" fmla="*/ 4225378 h 6858000"/>
              <a:gd name="connsiteX11" fmla="*/ 7428275 w 7821919"/>
              <a:gd name="connsiteY11" fmla="*/ 4316448 h 6858000"/>
              <a:gd name="connsiteX12" fmla="*/ 7789089 w 7821919"/>
              <a:gd name="connsiteY12" fmla="*/ 4759152 h 6858000"/>
              <a:gd name="connsiteX13" fmla="*/ 7821919 w 7821919"/>
              <a:gd name="connsiteY13" fmla="*/ 4762461 h 6858000"/>
              <a:gd name="connsiteX14" fmla="*/ 7809638 w 7821919"/>
              <a:gd name="connsiteY14" fmla="*/ 4785088 h 6858000"/>
              <a:gd name="connsiteX15" fmla="*/ 7794661 w 7821919"/>
              <a:gd name="connsiteY15" fmla="*/ 4833335 h 6858000"/>
              <a:gd name="connsiteX16" fmla="*/ 7524776 w 7821919"/>
              <a:gd name="connsiteY16" fmla="*/ 4917113 h 6858000"/>
              <a:gd name="connsiteX17" fmla="*/ 6642110 w 7821919"/>
              <a:gd name="connsiteY17" fmla="*/ 6248746 h 6858000"/>
              <a:gd name="connsiteX18" fmla="*/ 6755682 w 7821919"/>
              <a:gd name="connsiteY18" fmla="*/ 6811285 h 6858000"/>
              <a:gd name="connsiteX19" fmla="*/ 6778185 w 7821919"/>
              <a:gd name="connsiteY19" fmla="*/ 6858000 h 6858000"/>
              <a:gd name="connsiteX20" fmla="*/ 0 w 7821919"/>
              <a:gd name="connsiteY2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7821919" h="6858000">
                <a:moveTo>
                  <a:pt x="0" y="0"/>
                </a:moveTo>
                <a:lnTo>
                  <a:pt x="6983367" y="0"/>
                </a:lnTo>
                <a:lnTo>
                  <a:pt x="6982269" y="1331"/>
                </a:lnTo>
                <a:cubicBezTo>
                  <a:pt x="6888522" y="140095"/>
                  <a:pt x="6833782" y="307376"/>
                  <a:pt x="6833782" y="487443"/>
                </a:cubicBezTo>
                <a:cubicBezTo>
                  <a:pt x="6833782" y="547466"/>
                  <a:pt x="6839864" y="606067"/>
                  <a:pt x="6851446" y="662666"/>
                </a:cubicBezTo>
                <a:lnTo>
                  <a:pt x="6857532" y="686333"/>
                </a:lnTo>
                <a:lnTo>
                  <a:pt x="6806927" y="699345"/>
                </a:lnTo>
                <a:cubicBezTo>
                  <a:pt x="6081835" y="924872"/>
                  <a:pt x="5555365" y="1601212"/>
                  <a:pt x="5555365" y="2400515"/>
                </a:cubicBezTo>
                <a:cubicBezTo>
                  <a:pt x="5555365" y="3384273"/>
                  <a:pt x="6352859" y="4181767"/>
                  <a:pt x="7336617" y="4181767"/>
                </a:cubicBezTo>
                <a:lnTo>
                  <a:pt x="7452815" y="4175900"/>
                </a:lnTo>
                <a:lnTo>
                  <a:pt x="7437456" y="4225378"/>
                </a:lnTo>
                <a:cubicBezTo>
                  <a:pt x="7431436" y="4254794"/>
                  <a:pt x="7428275" y="4285252"/>
                  <a:pt x="7428275" y="4316448"/>
                </a:cubicBezTo>
                <a:cubicBezTo>
                  <a:pt x="7428275" y="4534821"/>
                  <a:pt x="7583172" y="4717015"/>
                  <a:pt x="7789089" y="4759152"/>
                </a:cubicBezTo>
                <a:lnTo>
                  <a:pt x="7821919" y="4762461"/>
                </a:lnTo>
                <a:lnTo>
                  <a:pt x="7809638" y="4785088"/>
                </a:lnTo>
                <a:lnTo>
                  <a:pt x="7794661" y="4833335"/>
                </a:lnTo>
                <a:lnTo>
                  <a:pt x="7524776" y="4917113"/>
                </a:lnTo>
                <a:cubicBezTo>
                  <a:pt x="7006070" y="5136507"/>
                  <a:pt x="6642110" y="5650122"/>
                  <a:pt x="6642110" y="6248746"/>
                </a:cubicBezTo>
                <a:cubicBezTo>
                  <a:pt x="6642110" y="6448287"/>
                  <a:pt x="6682550" y="6638383"/>
                  <a:pt x="6755682" y="6811285"/>
                </a:cubicBezTo>
                <a:lnTo>
                  <a:pt x="6778185" y="6858000"/>
                </a:lnTo>
                <a:lnTo>
                  <a:pt x="0" y="6858000"/>
                </a:lnTo>
                <a:close/>
              </a:path>
            </a:pathLst>
          </a:custGeom>
          <a:gradFill>
            <a:gsLst>
              <a:gs pos="25000">
                <a:schemeClr val="accent1">
                  <a:alpha val="0"/>
                </a:schemeClr>
              </a:gs>
              <a:gs pos="100000">
                <a:schemeClr val="accent1">
                  <a:alpha val="75000"/>
                </a:schemeClr>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16" name="Picture 15">
            <a:extLst>
              <a:ext uri="{FF2B5EF4-FFF2-40B4-BE49-F238E27FC236}">
                <a16:creationId xmlns:a16="http://schemas.microsoft.com/office/drawing/2014/main" id="{7185CF21-0594-48C0-9F3E-254D6BCE9D9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1067" y="0"/>
            <a:ext cx="12189867" cy="6858000"/>
          </a:xfrm>
          <a:prstGeom prst="rect">
            <a:avLst/>
          </a:prstGeom>
        </p:spPr>
      </p:pic>
      <p:sp>
        <p:nvSpPr>
          <p:cNvPr id="18" name="Rectangle 17">
            <a:extLst>
              <a:ext uri="{FF2B5EF4-FFF2-40B4-BE49-F238E27FC236}">
                <a16:creationId xmlns:a16="http://schemas.microsoft.com/office/drawing/2014/main" id="{41F8C064-2DC5-4758-B49C-76BFF64052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1"/>
          </a:xfrm>
          <a:prstGeom prst="rect">
            <a:avLst/>
          </a:prstGeom>
          <a:solidFill>
            <a:schemeClr val="tx2">
              <a:lumMod val="1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Freeform: Shape 19">
            <a:extLst>
              <a:ext uri="{FF2B5EF4-FFF2-40B4-BE49-F238E27FC236}">
                <a16:creationId xmlns:a16="http://schemas.microsoft.com/office/drawing/2014/main" id="{FBD68200-BC03-4015-860B-CD5C30CD76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53542" y="0"/>
            <a:ext cx="7875912" cy="6858000"/>
          </a:xfrm>
          <a:custGeom>
            <a:avLst/>
            <a:gdLst>
              <a:gd name="connsiteX0" fmla="*/ 0 w 7821919"/>
              <a:gd name="connsiteY0" fmla="*/ 0 h 6858000"/>
              <a:gd name="connsiteX1" fmla="*/ 6983367 w 7821919"/>
              <a:gd name="connsiteY1" fmla="*/ 0 h 6858000"/>
              <a:gd name="connsiteX2" fmla="*/ 6982269 w 7821919"/>
              <a:gd name="connsiteY2" fmla="*/ 1331 h 6858000"/>
              <a:gd name="connsiteX3" fmla="*/ 6833782 w 7821919"/>
              <a:gd name="connsiteY3" fmla="*/ 487443 h 6858000"/>
              <a:gd name="connsiteX4" fmla="*/ 6851446 w 7821919"/>
              <a:gd name="connsiteY4" fmla="*/ 662666 h 6858000"/>
              <a:gd name="connsiteX5" fmla="*/ 6857532 w 7821919"/>
              <a:gd name="connsiteY5" fmla="*/ 686333 h 6858000"/>
              <a:gd name="connsiteX6" fmla="*/ 6806927 w 7821919"/>
              <a:gd name="connsiteY6" fmla="*/ 699345 h 6858000"/>
              <a:gd name="connsiteX7" fmla="*/ 5555365 w 7821919"/>
              <a:gd name="connsiteY7" fmla="*/ 2400515 h 6858000"/>
              <a:gd name="connsiteX8" fmla="*/ 7336617 w 7821919"/>
              <a:gd name="connsiteY8" fmla="*/ 4181767 h 6858000"/>
              <a:gd name="connsiteX9" fmla="*/ 7452815 w 7821919"/>
              <a:gd name="connsiteY9" fmla="*/ 4175900 h 6858000"/>
              <a:gd name="connsiteX10" fmla="*/ 7437456 w 7821919"/>
              <a:gd name="connsiteY10" fmla="*/ 4225378 h 6858000"/>
              <a:gd name="connsiteX11" fmla="*/ 7428275 w 7821919"/>
              <a:gd name="connsiteY11" fmla="*/ 4316448 h 6858000"/>
              <a:gd name="connsiteX12" fmla="*/ 7789089 w 7821919"/>
              <a:gd name="connsiteY12" fmla="*/ 4759152 h 6858000"/>
              <a:gd name="connsiteX13" fmla="*/ 7821919 w 7821919"/>
              <a:gd name="connsiteY13" fmla="*/ 4762461 h 6858000"/>
              <a:gd name="connsiteX14" fmla="*/ 7809638 w 7821919"/>
              <a:gd name="connsiteY14" fmla="*/ 4785088 h 6858000"/>
              <a:gd name="connsiteX15" fmla="*/ 7794661 w 7821919"/>
              <a:gd name="connsiteY15" fmla="*/ 4833335 h 6858000"/>
              <a:gd name="connsiteX16" fmla="*/ 7524776 w 7821919"/>
              <a:gd name="connsiteY16" fmla="*/ 4917113 h 6858000"/>
              <a:gd name="connsiteX17" fmla="*/ 6642110 w 7821919"/>
              <a:gd name="connsiteY17" fmla="*/ 6248746 h 6858000"/>
              <a:gd name="connsiteX18" fmla="*/ 6755682 w 7821919"/>
              <a:gd name="connsiteY18" fmla="*/ 6811285 h 6858000"/>
              <a:gd name="connsiteX19" fmla="*/ 6778185 w 7821919"/>
              <a:gd name="connsiteY19" fmla="*/ 6858000 h 6858000"/>
              <a:gd name="connsiteX20" fmla="*/ 0 w 7821919"/>
              <a:gd name="connsiteY2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7821919" h="6858000">
                <a:moveTo>
                  <a:pt x="0" y="0"/>
                </a:moveTo>
                <a:lnTo>
                  <a:pt x="6983367" y="0"/>
                </a:lnTo>
                <a:lnTo>
                  <a:pt x="6982269" y="1331"/>
                </a:lnTo>
                <a:cubicBezTo>
                  <a:pt x="6888522" y="140095"/>
                  <a:pt x="6833782" y="307376"/>
                  <a:pt x="6833782" y="487443"/>
                </a:cubicBezTo>
                <a:cubicBezTo>
                  <a:pt x="6833782" y="547466"/>
                  <a:pt x="6839864" y="606067"/>
                  <a:pt x="6851446" y="662666"/>
                </a:cubicBezTo>
                <a:lnTo>
                  <a:pt x="6857532" y="686333"/>
                </a:lnTo>
                <a:lnTo>
                  <a:pt x="6806927" y="699345"/>
                </a:lnTo>
                <a:cubicBezTo>
                  <a:pt x="6081835" y="924872"/>
                  <a:pt x="5555365" y="1601212"/>
                  <a:pt x="5555365" y="2400515"/>
                </a:cubicBezTo>
                <a:cubicBezTo>
                  <a:pt x="5555365" y="3384273"/>
                  <a:pt x="6352859" y="4181767"/>
                  <a:pt x="7336617" y="4181767"/>
                </a:cubicBezTo>
                <a:lnTo>
                  <a:pt x="7452815" y="4175900"/>
                </a:lnTo>
                <a:lnTo>
                  <a:pt x="7437456" y="4225378"/>
                </a:lnTo>
                <a:cubicBezTo>
                  <a:pt x="7431436" y="4254794"/>
                  <a:pt x="7428275" y="4285252"/>
                  <a:pt x="7428275" y="4316448"/>
                </a:cubicBezTo>
                <a:cubicBezTo>
                  <a:pt x="7428275" y="4534821"/>
                  <a:pt x="7583172" y="4717015"/>
                  <a:pt x="7789089" y="4759152"/>
                </a:cubicBezTo>
                <a:lnTo>
                  <a:pt x="7821919" y="4762461"/>
                </a:lnTo>
                <a:lnTo>
                  <a:pt x="7809638" y="4785088"/>
                </a:lnTo>
                <a:lnTo>
                  <a:pt x="7794661" y="4833335"/>
                </a:lnTo>
                <a:lnTo>
                  <a:pt x="7524776" y="4917113"/>
                </a:lnTo>
                <a:cubicBezTo>
                  <a:pt x="7006070" y="5136507"/>
                  <a:pt x="6642110" y="5650122"/>
                  <a:pt x="6642110" y="6248746"/>
                </a:cubicBezTo>
                <a:cubicBezTo>
                  <a:pt x="6642110" y="6448287"/>
                  <a:pt x="6682550" y="6638383"/>
                  <a:pt x="6755682" y="6811285"/>
                </a:cubicBezTo>
                <a:lnTo>
                  <a:pt x="6778185" y="6858000"/>
                </a:lnTo>
                <a:lnTo>
                  <a:pt x="0" y="6858000"/>
                </a:lnTo>
                <a:close/>
              </a:path>
            </a:pathLst>
          </a:custGeom>
          <a:gradFill>
            <a:gsLst>
              <a:gs pos="15000">
                <a:schemeClr val="bg2">
                  <a:alpha val="0"/>
                </a:schemeClr>
              </a:gs>
              <a:gs pos="100000">
                <a:schemeClr val="bg2"/>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sp>
      <p:sp>
        <p:nvSpPr>
          <p:cNvPr id="22" name="Rectangle 21">
            <a:extLst>
              <a:ext uri="{FF2B5EF4-FFF2-40B4-BE49-F238E27FC236}">
                <a16:creationId xmlns:a16="http://schemas.microsoft.com/office/drawing/2014/main" id="{A0B5529D-5CAA-4BF2-B5C9-34705E7661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59909" cy="6858000"/>
          </a:xfrm>
          <a:prstGeom prst="rect">
            <a:avLst/>
          </a:prstGeom>
          <a:solidFill>
            <a:schemeClr val="bg2">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4" name="Oval 23">
            <a:extLst>
              <a:ext uri="{FF2B5EF4-FFF2-40B4-BE49-F238E27FC236}">
                <a16:creationId xmlns:a16="http://schemas.microsoft.com/office/drawing/2014/main" id="{332A6F87-AC28-4AA8-B8A6-AEBC67BD0D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47567" y="421698"/>
            <a:ext cx="967148" cy="967148"/>
          </a:xfrm>
          <a:prstGeom prst="ellipse">
            <a:avLst/>
          </a:prstGeom>
          <a:gradFill>
            <a:gsLst>
              <a:gs pos="0">
                <a:schemeClr val="bg2">
                  <a:alpha val="0"/>
                </a:schemeClr>
              </a:gs>
              <a:gs pos="100000">
                <a:schemeClr val="accent1">
                  <a:alpha val="21000"/>
                </a:schemeClr>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A picture containing screenshot, game, photo, riding&#10;&#10;Description automatically generated">
            <a:extLst>
              <a:ext uri="{FF2B5EF4-FFF2-40B4-BE49-F238E27FC236}">
                <a16:creationId xmlns:a16="http://schemas.microsoft.com/office/drawing/2014/main" id="{90B78FA4-0EEC-204B-8EDD-7468FC7DFA0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4063" y="12032"/>
            <a:ext cx="12200831" cy="7279773"/>
          </a:xfrm>
          <a:prstGeom prst="rect">
            <a:avLst/>
          </a:prstGeom>
        </p:spPr>
      </p:pic>
      <p:pic>
        <p:nvPicPr>
          <p:cNvPr id="25" name="Picture 24" descr="A screenshot of a cell phone&#10;&#10;Description automatically generated">
            <a:extLst>
              <a:ext uri="{FF2B5EF4-FFF2-40B4-BE49-F238E27FC236}">
                <a16:creationId xmlns:a16="http://schemas.microsoft.com/office/drawing/2014/main" id="{37100327-F735-3646-9BB7-CFD3DB4E91A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568216" y="703871"/>
            <a:ext cx="3438144" cy="1840211"/>
          </a:xfrm>
          <a:prstGeom prst="rect">
            <a:avLst/>
          </a:prstGeom>
        </p:spPr>
      </p:pic>
      <p:sp>
        <p:nvSpPr>
          <p:cNvPr id="26" name="Oval 25">
            <a:extLst>
              <a:ext uri="{FF2B5EF4-FFF2-40B4-BE49-F238E27FC236}">
                <a16:creationId xmlns:a16="http://schemas.microsoft.com/office/drawing/2014/main" id="{1D591C66-EA60-B542-A0C3-C41211E9A67D}"/>
              </a:ext>
            </a:extLst>
          </p:cNvPr>
          <p:cNvSpPr/>
          <p:nvPr/>
        </p:nvSpPr>
        <p:spPr>
          <a:xfrm>
            <a:off x="3382966" y="560394"/>
            <a:ext cx="1333410" cy="558542"/>
          </a:xfrm>
          <a:prstGeom prst="ellipse">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6">
            <a:extLst>
              <a:ext uri="{FF2B5EF4-FFF2-40B4-BE49-F238E27FC236}">
                <a16:creationId xmlns:a16="http://schemas.microsoft.com/office/drawing/2014/main" id="{43256CE6-43AF-514D-A1DE-151861FBF75F}"/>
              </a:ext>
            </a:extLst>
          </p:cNvPr>
          <p:cNvSpPr/>
          <p:nvPr/>
        </p:nvSpPr>
        <p:spPr>
          <a:xfrm>
            <a:off x="3496024" y="1711521"/>
            <a:ext cx="1545208" cy="309508"/>
          </a:xfrm>
          <a:prstGeom prst="ellipse">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8546271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descr="A screenshot of a social media post&#10;&#10;Description automatically generated">
            <a:extLst>
              <a:ext uri="{FF2B5EF4-FFF2-40B4-BE49-F238E27FC236}">
                <a16:creationId xmlns:a16="http://schemas.microsoft.com/office/drawing/2014/main" id="{9C6B2D70-DC48-B342-91DC-87778425F14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032" y="0"/>
            <a:ext cx="12192000" cy="6964436"/>
          </a:xfrm>
          <a:prstGeom prst="rect">
            <a:avLst/>
          </a:prstGeom>
        </p:spPr>
      </p:pic>
      <p:sp>
        <p:nvSpPr>
          <p:cNvPr id="26" name="Oval 25">
            <a:extLst>
              <a:ext uri="{FF2B5EF4-FFF2-40B4-BE49-F238E27FC236}">
                <a16:creationId xmlns:a16="http://schemas.microsoft.com/office/drawing/2014/main" id="{63EE193A-1CAA-324C-983B-EB51D38F074D}"/>
              </a:ext>
            </a:extLst>
          </p:cNvPr>
          <p:cNvSpPr/>
          <p:nvPr/>
        </p:nvSpPr>
        <p:spPr>
          <a:xfrm>
            <a:off x="8217570" y="1588170"/>
            <a:ext cx="1648326" cy="399558"/>
          </a:xfrm>
          <a:prstGeom prst="ellipse">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6">
            <a:extLst>
              <a:ext uri="{FF2B5EF4-FFF2-40B4-BE49-F238E27FC236}">
                <a16:creationId xmlns:a16="http://schemas.microsoft.com/office/drawing/2014/main" id="{7D691AC4-9888-7644-A890-14ADA5CACABC}"/>
              </a:ext>
            </a:extLst>
          </p:cNvPr>
          <p:cNvSpPr/>
          <p:nvPr/>
        </p:nvSpPr>
        <p:spPr>
          <a:xfrm>
            <a:off x="622818" y="5752912"/>
            <a:ext cx="3131034" cy="732107"/>
          </a:xfrm>
          <a:prstGeom prst="ellipse">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4053238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rotWithShape="1">
          <a:blip r:embed="rId2"/>
          <a:stretch/>
        </a:blipFill>
        <a:effectLst/>
      </p:bgPr>
    </p:bg>
    <p:spTree>
      <p:nvGrpSpPr>
        <p:cNvPr id="1" name=""/>
        <p:cNvGrpSpPr/>
        <p:nvPr/>
      </p:nvGrpSpPr>
      <p:grpSpPr>
        <a:xfrm>
          <a:off x="0" y="0"/>
          <a:ext cx="0" cy="0"/>
          <a:chOff x="0" y="0"/>
          <a:chExt cx="0" cy="0"/>
        </a:xfrm>
      </p:grpSpPr>
      <p:sp useBgFill="1">
        <p:nvSpPr>
          <p:cNvPr id="6" name="Rectangle 8">
            <a:extLst>
              <a:ext uri="{FF2B5EF4-FFF2-40B4-BE49-F238E27FC236}">
                <a16:creationId xmlns:a16="http://schemas.microsoft.com/office/drawing/2014/main" id="{8F3CF990-ACB8-443A-BB74-D36EC8A00B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10">
            <a:extLst>
              <a:ext uri="{FF2B5EF4-FFF2-40B4-BE49-F238E27FC236}">
                <a16:creationId xmlns:a16="http://schemas.microsoft.com/office/drawing/2014/main" id="{2601900C-265D-4146-A578-477541E3DF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1">
              <a:lumMod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12">
            <a:extLst>
              <a:ext uri="{FF2B5EF4-FFF2-40B4-BE49-F238E27FC236}">
                <a16:creationId xmlns:a16="http://schemas.microsoft.com/office/drawing/2014/main" id="{00B98862-BEE1-44FB-A335-A1B9106B445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a:noFill/>
        </p:spPr>
      </p:pic>
      <p:sp>
        <p:nvSpPr>
          <p:cNvPr id="10" name="Freeform: Shape 14">
            <a:extLst>
              <a:ext uri="{FF2B5EF4-FFF2-40B4-BE49-F238E27FC236}">
                <a16:creationId xmlns:a16="http://schemas.microsoft.com/office/drawing/2014/main" id="{65F94F98-3A57-49AA-838E-91AAF600B6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3678519" y="-1660968"/>
            <a:ext cx="5838229" cy="11188733"/>
          </a:xfrm>
          <a:custGeom>
            <a:avLst/>
            <a:gdLst>
              <a:gd name="connsiteX0" fmla="*/ 0 w 7821919"/>
              <a:gd name="connsiteY0" fmla="*/ 0 h 6858000"/>
              <a:gd name="connsiteX1" fmla="*/ 6983367 w 7821919"/>
              <a:gd name="connsiteY1" fmla="*/ 0 h 6858000"/>
              <a:gd name="connsiteX2" fmla="*/ 6982269 w 7821919"/>
              <a:gd name="connsiteY2" fmla="*/ 1331 h 6858000"/>
              <a:gd name="connsiteX3" fmla="*/ 6833782 w 7821919"/>
              <a:gd name="connsiteY3" fmla="*/ 487443 h 6858000"/>
              <a:gd name="connsiteX4" fmla="*/ 6851446 w 7821919"/>
              <a:gd name="connsiteY4" fmla="*/ 662666 h 6858000"/>
              <a:gd name="connsiteX5" fmla="*/ 6857532 w 7821919"/>
              <a:gd name="connsiteY5" fmla="*/ 686333 h 6858000"/>
              <a:gd name="connsiteX6" fmla="*/ 6806927 w 7821919"/>
              <a:gd name="connsiteY6" fmla="*/ 699345 h 6858000"/>
              <a:gd name="connsiteX7" fmla="*/ 5555365 w 7821919"/>
              <a:gd name="connsiteY7" fmla="*/ 2400515 h 6858000"/>
              <a:gd name="connsiteX8" fmla="*/ 7336617 w 7821919"/>
              <a:gd name="connsiteY8" fmla="*/ 4181767 h 6858000"/>
              <a:gd name="connsiteX9" fmla="*/ 7452815 w 7821919"/>
              <a:gd name="connsiteY9" fmla="*/ 4175900 h 6858000"/>
              <a:gd name="connsiteX10" fmla="*/ 7437456 w 7821919"/>
              <a:gd name="connsiteY10" fmla="*/ 4225378 h 6858000"/>
              <a:gd name="connsiteX11" fmla="*/ 7428275 w 7821919"/>
              <a:gd name="connsiteY11" fmla="*/ 4316448 h 6858000"/>
              <a:gd name="connsiteX12" fmla="*/ 7789089 w 7821919"/>
              <a:gd name="connsiteY12" fmla="*/ 4759152 h 6858000"/>
              <a:gd name="connsiteX13" fmla="*/ 7821919 w 7821919"/>
              <a:gd name="connsiteY13" fmla="*/ 4762461 h 6858000"/>
              <a:gd name="connsiteX14" fmla="*/ 7809638 w 7821919"/>
              <a:gd name="connsiteY14" fmla="*/ 4785088 h 6858000"/>
              <a:gd name="connsiteX15" fmla="*/ 7794661 w 7821919"/>
              <a:gd name="connsiteY15" fmla="*/ 4833335 h 6858000"/>
              <a:gd name="connsiteX16" fmla="*/ 7524776 w 7821919"/>
              <a:gd name="connsiteY16" fmla="*/ 4917113 h 6858000"/>
              <a:gd name="connsiteX17" fmla="*/ 6642110 w 7821919"/>
              <a:gd name="connsiteY17" fmla="*/ 6248746 h 6858000"/>
              <a:gd name="connsiteX18" fmla="*/ 6755682 w 7821919"/>
              <a:gd name="connsiteY18" fmla="*/ 6811285 h 6858000"/>
              <a:gd name="connsiteX19" fmla="*/ 6778185 w 7821919"/>
              <a:gd name="connsiteY19" fmla="*/ 6858000 h 6858000"/>
              <a:gd name="connsiteX20" fmla="*/ 0 w 7821919"/>
              <a:gd name="connsiteY2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7821919" h="6858000">
                <a:moveTo>
                  <a:pt x="0" y="0"/>
                </a:moveTo>
                <a:lnTo>
                  <a:pt x="6983367" y="0"/>
                </a:lnTo>
                <a:lnTo>
                  <a:pt x="6982269" y="1331"/>
                </a:lnTo>
                <a:cubicBezTo>
                  <a:pt x="6888522" y="140095"/>
                  <a:pt x="6833782" y="307376"/>
                  <a:pt x="6833782" y="487443"/>
                </a:cubicBezTo>
                <a:cubicBezTo>
                  <a:pt x="6833782" y="547466"/>
                  <a:pt x="6839864" y="606067"/>
                  <a:pt x="6851446" y="662666"/>
                </a:cubicBezTo>
                <a:lnTo>
                  <a:pt x="6857532" y="686333"/>
                </a:lnTo>
                <a:lnTo>
                  <a:pt x="6806927" y="699345"/>
                </a:lnTo>
                <a:cubicBezTo>
                  <a:pt x="6081835" y="924872"/>
                  <a:pt x="5555365" y="1601212"/>
                  <a:pt x="5555365" y="2400515"/>
                </a:cubicBezTo>
                <a:cubicBezTo>
                  <a:pt x="5555365" y="3384273"/>
                  <a:pt x="6352859" y="4181767"/>
                  <a:pt x="7336617" y="4181767"/>
                </a:cubicBezTo>
                <a:lnTo>
                  <a:pt x="7452815" y="4175900"/>
                </a:lnTo>
                <a:lnTo>
                  <a:pt x="7437456" y="4225378"/>
                </a:lnTo>
                <a:cubicBezTo>
                  <a:pt x="7431436" y="4254794"/>
                  <a:pt x="7428275" y="4285252"/>
                  <a:pt x="7428275" y="4316448"/>
                </a:cubicBezTo>
                <a:cubicBezTo>
                  <a:pt x="7428275" y="4534821"/>
                  <a:pt x="7583172" y="4717015"/>
                  <a:pt x="7789089" y="4759152"/>
                </a:cubicBezTo>
                <a:lnTo>
                  <a:pt x="7821919" y="4762461"/>
                </a:lnTo>
                <a:lnTo>
                  <a:pt x="7809638" y="4785088"/>
                </a:lnTo>
                <a:lnTo>
                  <a:pt x="7794661" y="4833335"/>
                </a:lnTo>
                <a:lnTo>
                  <a:pt x="7524776" y="4917113"/>
                </a:lnTo>
                <a:cubicBezTo>
                  <a:pt x="7006070" y="5136507"/>
                  <a:pt x="6642110" y="5650122"/>
                  <a:pt x="6642110" y="6248746"/>
                </a:cubicBezTo>
                <a:cubicBezTo>
                  <a:pt x="6642110" y="6448287"/>
                  <a:pt x="6682550" y="6638383"/>
                  <a:pt x="6755682" y="6811285"/>
                </a:cubicBezTo>
                <a:lnTo>
                  <a:pt x="6778185" y="6858000"/>
                </a:lnTo>
                <a:lnTo>
                  <a:pt x="0" y="6858000"/>
                </a:lnTo>
                <a:close/>
              </a:path>
            </a:pathLst>
          </a:custGeom>
          <a:gradFill>
            <a:gsLst>
              <a:gs pos="25000">
                <a:schemeClr val="accent1">
                  <a:alpha val="0"/>
                </a:schemeClr>
              </a:gs>
              <a:gs pos="100000">
                <a:schemeClr val="accent1">
                  <a:alpha val="75000"/>
                </a:schemeClr>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12" name="Picture 16">
            <a:extLst>
              <a:ext uri="{FF2B5EF4-FFF2-40B4-BE49-F238E27FC236}">
                <a16:creationId xmlns:a16="http://schemas.microsoft.com/office/drawing/2014/main" id="{7185CF21-0594-48C0-9F3E-254D6BCE9D9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1067" y="0"/>
            <a:ext cx="12189867" cy="6858000"/>
          </a:xfrm>
          <a:prstGeom prst="rect">
            <a:avLst/>
          </a:prstGeom>
        </p:spPr>
      </p:pic>
      <p:sp>
        <p:nvSpPr>
          <p:cNvPr id="14" name="Rectangle 18">
            <a:extLst>
              <a:ext uri="{FF2B5EF4-FFF2-40B4-BE49-F238E27FC236}">
                <a16:creationId xmlns:a16="http://schemas.microsoft.com/office/drawing/2014/main" id="{41F8C064-2DC5-4758-B49C-76BFF64052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1"/>
          </a:xfrm>
          <a:prstGeom prst="rect">
            <a:avLst/>
          </a:prstGeom>
          <a:solidFill>
            <a:schemeClr val="tx2">
              <a:lumMod val="1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20">
            <a:extLst>
              <a:ext uri="{FF2B5EF4-FFF2-40B4-BE49-F238E27FC236}">
                <a16:creationId xmlns:a16="http://schemas.microsoft.com/office/drawing/2014/main" id="{FBD68200-BC03-4015-860B-CD5C30CD76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53542" y="0"/>
            <a:ext cx="7875912" cy="6858000"/>
          </a:xfrm>
          <a:custGeom>
            <a:avLst/>
            <a:gdLst>
              <a:gd name="connsiteX0" fmla="*/ 0 w 7821919"/>
              <a:gd name="connsiteY0" fmla="*/ 0 h 6858000"/>
              <a:gd name="connsiteX1" fmla="*/ 6983367 w 7821919"/>
              <a:gd name="connsiteY1" fmla="*/ 0 h 6858000"/>
              <a:gd name="connsiteX2" fmla="*/ 6982269 w 7821919"/>
              <a:gd name="connsiteY2" fmla="*/ 1331 h 6858000"/>
              <a:gd name="connsiteX3" fmla="*/ 6833782 w 7821919"/>
              <a:gd name="connsiteY3" fmla="*/ 487443 h 6858000"/>
              <a:gd name="connsiteX4" fmla="*/ 6851446 w 7821919"/>
              <a:gd name="connsiteY4" fmla="*/ 662666 h 6858000"/>
              <a:gd name="connsiteX5" fmla="*/ 6857532 w 7821919"/>
              <a:gd name="connsiteY5" fmla="*/ 686333 h 6858000"/>
              <a:gd name="connsiteX6" fmla="*/ 6806927 w 7821919"/>
              <a:gd name="connsiteY6" fmla="*/ 699345 h 6858000"/>
              <a:gd name="connsiteX7" fmla="*/ 5555365 w 7821919"/>
              <a:gd name="connsiteY7" fmla="*/ 2400515 h 6858000"/>
              <a:gd name="connsiteX8" fmla="*/ 7336617 w 7821919"/>
              <a:gd name="connsiteY8" fmla="*/ 4181767 h 6858000"/>
              <a:gd name="connsiteX9" fmla="*/ 7452815 w 7821919"/>
              <a:gd name="connsiteY9" fmla="*/ 4175900 h 6858000"/>
              <a:gd name="connsiteX10" fmla="*/ 7437456 w 7821919"/>
              <a:gd name="connsiteY10" fmla="*/ 4225378 h 6858000"/>
              <a:gd name="connsiteX11" fmla="*/ 7428275 w 7821919"/>
              <a:gd name="connsiteY11" fmla="*/ 4316448 h 6858000"/>
              <a:gd name="connsiteX12" fmla="*/ 7789089 w 7821919"/>
              <a:gd name="connsiteY12" fmla="*/ 4759152 h 6858000"/>
              <a:gd name="connsiteX13" fmla="*/ 7821919 w 7821919"/>
              <a:gd name="connsiteY13" fmla="*/ 4762461 h 6858000"/>
              <a:gd name="connsiteX14" fmla="*/ 7809638 w 7821919"/>
              <a:gd name="connsiteY14" fmla="*/ 4785088 h 6858000"/>
              <a:gd name="connsiteX15" fmla="*/ 7794661 w 7821919"/>
              <a:gd name="connsiteY15" fmla="*/ 4833335 h 6858000"/>
              <a:gd name="connsiteX16" fmla="*/ 7524776 w 7821919"/>
              <a:gd name="connsiteY16" fmla="*/ 4917113 h 6858000"/>
              <a:gd name="connsiteX17" fmla="*/ 6642110 w 7821919"/>
              <a:gd name="connsiteY17" fmla="*/ 6248746 h 6858000"/>
              <a:gd name="connsiteX18" fmla="*/ 6755682 w 7821919"/>
              <a:gd name="connsiteY18" fmla="*/ 6811285 h 6858000"/>
              <a:gd name="connsiteX19" fmla="*/ 6778185 w 7821919"/>
              <a:gd name="connsiteY19" fmla="*/ 6858000 h 6858000"/>
              <a:gd name="connsiteX20" fmla="*/ 0 w 7821919"/>
              <a:gd name="connsiteY2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7821919" h="6858000">
                <a:moveTo>
                  <a:pt x="0" y="0"/>
                </a:moveTo>
                <a:lnTo>
                  <a:pt x="6983367" y="0"/>
                </a:lnTo>
                <a:lnTo>
                  <a:pt x="6982269" y="1331"/>
                </a:lnTo>
                <a:cubicBezTo>
                  <a:pt x="6888522" y="140095"/>
                  <a:pt x="6833782" y="307376"/>
                  <a:pt x="6833782" y="487443"/>
                </a:cubicBezTo>
                <a:cubicBezTo>
                  <a:pt x="6833782" y="547466"/>
                  <a:pt x="6839864" y="606067"/>
                  <a:pt x="6851446" y="662666"/>
                </a:cubicBezTo>
                <a:lnTo>
                  <a:pt x="6857532" y="686333"/>
                </a:lnTo>
                <a:lnTo>
                  <a:pt x="6806927" y="699345"/>
                </a:lnTo>
                <a:cubicBezTo>
                  <a:pt x="6081835" y="924872"/>
                  <a:pt x="5555365" y="1601212"/>
                  <a:pt x="5555365" y="2400515"/>
                </a:cubicBezTo>
                <a:cubicBezTo>
                  <a:pt x="5555365" y="3384273"/>
                  <a:pt x="6352859" y="4181767"/>
                  <a:pt x="7336617" y="4181767"/>
                </a:cubicBezTo>
                <a:lnTo>
                  <a:pt x="7452815" y="4175900"/>
                </a:lnTo>
                <a:lnTo>
                  <a:pt x="7437456" y="4225378"/>
                </a:lnTo>
                <a:cubicBezTo>
                  <a:pt x="7431436" y="4254794"/>
                  <a:pt x="7428275" y="4285252"/>
                  <a:pt x="7428275" y="4316448"/>
                </a:cubicBezTo>
                <a:cubicBezTo>
                  <a:pt x="7428275" y="4534821"/>
                  <a:pt x="7583172" y="4717015"/>
                  <a:pt x="7789089" y="4759152"/>
                </a:cubicBezTo>
                <a:lnTo>
                  <a:pt x="7821919" y="4762461"/>
                </a:lnTo>
                <a:lnTo>
                  <a:pt x="7809638" y="4785088"/>
                </a:lnTo>
                <a:lnTo>
                  <a:pt x="7794661" y="4833335"/>
                </a:lnTo>
                <a:lnTo>
                  <a:pt x="7524776" y="4917113"/>
                </a:lnTo>
                <a:cubicBezTo>
                  <a:pt x="7006070" y="5136507"/>
                  <a:pt x="6642110" y="5650122"/>
                  <a:pt x="6642110" y="6248746"/>
                </a:cubicBezTo>
                <a:cubicBezTo>
                  <a:pt x="6642110" y="6448287"/>
                  <a:pt x="6682550" y="6638383"/>
                  <a:pt x="6755682" y="6811285"/>
                </a:cubicBezTo>
                <a:lnTo>
                  <a:pt x="6778185" y="6858000"/>
                </a:lnTo>
                <a:lnTo>
                  <a:pt x="0" y="6858000"/>
                </a:lnTo>
                <a:close/>
              </a:path>
            </a:pathLst>
          </a:custGeom>
          <a:gradFill>
            <a:gsLst>
              <a:gs pos="15000">
                <a:schemeClr val="bg2">
                  <a:alpha val="0"/>
                </a:schemeClr>
              </a:gs>
              <a:gs pos="100000">
                <a:schemeClr val="bg2"/>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22">
            <a:extLst>
              <a:ext uri="{FF2B5EF4-FFF2-40B4-BE49-F238E27FC236}">
                <a16:creationId xmlns:a16="http://schemas.microsoft.com/office/drawing/2014/main" id="{A0B5529D-5CAA-4BF2-B5C9-34705E7661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59909" cy="6858000"/>
          </a:xfrm>
          <a:prstGeom prst="rect">
            <a:avLst/>
          </a:prstGeom>
          <a:solidFill>
            <a:schemeClr val="bg2">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Oval 24">
            <a:extLst>
              <a:ext uri="{FF2B5EF4-FFF2-40B4-BE49-F238E27FC236}">
                <a16:creationId xmlns:a16="http://schemas.microsoft.com/office/drawing/2014/main" id="{332A6F87-AC28-4AA8-B8A6-AEBC67BD0D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47567" y="421698"/>
            <a:ext cx="967148" cy="967148"/>
          </a:xfrm>
          <a:prstGeom prst="ellipse">
            <a:avLst/>
          </a:prstGeom>
          <a:gradFill>
            <a:gsLst>
              <a:gs pos="0">
                <a:schemeClr val="bg2">
                  <a:alpha val="0"/>
                </a:schemeClr>
              </a:gs>
              <a:gs pos="100000">
                <a:schemeClr val="accent1">
                  <a:alpha val="21000"/>
                </a:schemeClr>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Subtitle 2">
            <a:extLst>
              <a:ext uri="{FF2B5EF4-FFF2-40B4-BE49-F238E27FC236}">
                <a16:creationId xmlns:a16="http://schemas.microsoft.com/office/drawing/2014/main" id="{A226A1C1-21B0-BD44-AD9B-762578E9B7E8}"/>
              </a:ext>
            </a:extLst>
          </p:cNvPr>
          <p:cNvSpPr>
            <a:spLocks noGrp="1"/>
          </p:cNvSpPr>
          <p:nvPr>
            <p:ph idx="1"/>
          </p:nvPr>
        </p:nvSpPr>
        <p:spPr>
          <a:xfrm>
            <a:off x="1246045" y="1922900"/>
            <a:ext cx="9330135" cy="4492326"/>
          </a:xfrm>
        </p:spPr>
        <p:txBody>
          <a:bodyPr vert="horz" lIns="91440" tIns="45720" rIns="91440" bIns="45720" rtlCol="0" anchor="t">
            <a:normAutofit fontScale="85000" lnSpcReduction="20000"/>
          </a:bodyPr>
          <a:lstStyle/>
          <a:p>
            <a:pPr marL="6350" indent="0">
              <a:buNone/>
            </a:pPr>
            <a:r>
              <a:rPr lang="en-US" sz="2400" b="1" dirty="0"/>
              <a:t>GROSSMONT ATHETIC TRAINING</a:t>
            </a:r>
            <a:br>
              <a:rPr lang="en-US" sz="2400" b="1" dirty="0"/>
            </a:br>
            <a:r>
              <a:rPr lang="en-US" sz="2400" b="1" dirty="0"/>
              <a:t>PROCEDURE CHANGES DUE TO COVID-19 PANDEMIC:</a:t>
            </a:r>
          </a:p>
          <a:p>
            <a:pPr lvl="1">
              <a:buClr>
                <a:schemeClr val="tx1"/>
              </a:buClr>
            </a:pPr>
            <a:r>
              <a:rPr lang="en-US" sz="1800" dirty="0"/>
              <a:t>INCREASED CLEANING PROCEDURES</a:t>
            </a:r>
          </a:p>
          <a:p>
            <a:pPr lvl="1">
              <a:buClr>
                <a:schemeClr val="tx1"/>
              </a:buClr>
            </a:pPr>
            <a:r>
              <a:rPr lang="en-US" sz="1800" dirty="0"/>
              <a:t>USE OF Personal Protective Equipment (PPE) BY ATHLETIC TRAINING STAFF AS DIRECTED</a:t>
            </a:r>
          </a:p>
          <a:p>
            <a:pPr lvl="1">
              <a:buClr>
                <a:schemeClr val="tx1"/>
              </a:buClr>
            </a:pPr>
            <a:r>
              <a:rPr lang="en-US" sz="1800" dirty="0"/>
              <a:t>NO COMMUNAL WATER BOTTLES – ATHLETES BRING THEIR OWN, CUPS PROVIDED</a:t>
            </a:r>
          </a:p>
          <a:p>
            <a:pPr lvl="1">
              <a:buClr>
                <a:schemeClr val="tx1"/>
              </a:buClr>
            </a:pPr>
            <a:r>
              <a:rPr lang="en-US" sz="1800" dirty="0"/>
              <a:t>LIMIT NUMBER OF PERSONS IN THE CLINIC AT ONE TIME</a:t>
            </a:r>
          </a:p>
          <a:p>
            <a:pPr lvl="1">
              <a:buClr>
                <a:schemeClr val="tx1"/>
              </a:buClr>
            </a:pPr>
            <a:r>
              <a:rPr lang="en-US" sz="1800" dirty="0"/>
              <a:t>IF YOU ARE SICK YOU ARE EXPECTED TO </a:t>
            </a:r>
            <a:r>
              <a:rPr lang="en-US" sz="2000" b="1" dirty="0"/>
              <a:t>STAY HOME!!!</a:t>
            </a:r>
          </a:p>
          <a:p>
            <a:pPr lvl="1">
              <a:buClr>
                <a:schemeClr val="tx1"/>
              </a:buClr>
            </a:pPr>
            <a:r>
              <a:rPr lang="en-US" sz="1800" dirty="0"/>
              <a:t>SOME TAPE AND BANDAGES LOCATED AT THE ENTRANCE OF THE CLINIC FOR QUICK ACCESS AND TO HELP LIMIT NUMBERS</a:t>
            </a:r>
          </a:p>
          <a:p>
            <a:pPr lvl="1">
              <a:buClr>
                <a:schemeClr val="tx1"/>
              </a:buClr>
            </a:pPr>
            <a:r>
              <a:rPr lang="en-US" sz="1800" dirty="0"/>
              <a:t>DAILY SCREENING REQUIRED FOR ALL STUDENT-ATHLETES</a:t>
            </a:r>
          </a:p>
          <a:p>
            <a:pPr marL="1257300" lvl="2" indent="-342900">
              <a:buClr>
                <a:schemeClr val="tx1"/>
              </a:buClr>
              <a:buAutoNum type="arabicPeriod"/>
            </a:pPr>
            <a:r>
              <a:rPr lang="en-US" sz="1800" dirty="0"/>
              <a:t>QUESTIONNAIRE</a:t>
            </a:r>
          </a:p>
          <a:p>
            <a:pPr marL="1257300" lvl="2" indent="-342900">
              <a:buClr>
                <a:schemeClr val="tx1"/>
              </a:buClr>
              <a:buAutoNum type="arabicPeriod"/>
            </a:pPr>
            <a:r>
              <a:rPr lang="en-US" sz="1800" dirty="0"/>
              <a:t>TEMPERATURE CHECK</a:t>
            </a:r>
          </a:p>
          <a:p>
            <a:pPr lvl="1">
              <a:buFont typeface="Wingdings" charset="2"/>
              <a:buChar char="Ø"/>
            </a:pPr>
            <a:endParaRPr lang="en-US" sz="1800" b="1" dirty="0"/>
          </a:p>
          <a:p>
            <a:pPr marL="457200" lvl="1" indent="0">
              <a:buNone/>
            </a:pPr>
            <a:endParaRPr lang="en-US" dirty="0"/>
          </a:p>
        </p:txBody>
      </p:sp>
      <p:sp>
        <p:nvSpPr>
          <p:cNvPr id="15" name="Title 1">
            <a:extLst>
              <a:ext uri="{FF2B5EF4-FFF2-40B4-BE49-F238E27FC236}">
                <a16:creationId xmlns:a16="http://schemas.microsoft.com/office/drawing/2014/main" id="{EA681D0A-850F-C64B-A553-93B6F93766F7}"/>
              </a:ext>
            </a:extLst>
          </p:cNvPr>
          <p:cNvSpPr txBox="1">
            <a:spLocks/>
          </p:cNvSpPr>
          <p:nvPr/>
        </p:nvSpPr>
        <p:spPr>
          <a:xfrm>
            <a:off x="2194943" y="598888"/>
            <a:ext cx="8381238" cy="1077229"/>
          </a:xfrm>
          <a:prstGeom prst="rect">
            <a:avLst/>
          </a:prstGeom>
        </p:spPr>
        <p:txBody>
          <a:bodyPr vert="horz" lIns="91440" tIns="45720" rIns="91440" bIns="45720" rtlCol="0" anchor="t">
            <a:normAutofit fontScale="90000" lnSpcReduction="10000"/>
          </a:bodyPr>
          <a:lstStyle>
            <a:lvl1pPr algn="r" defTabSz="914400" rtl="0" eaLnBrk="1" latinLnBrk="0" hangingPunct="1">
              <a:lnSpc>
                <a:spcPct val="90000"/>
              </a:lnSpc>
              <a:spcBef>
                <a:spcPct val="0"/>
              </a:spcBef>
              <a:buNone/>
              <a:defRPr sz="3400" b="0" i="0" kern="1200" cap="none">
                <a:solidFill>
                  <a:schemeClr val="tx1"/>
                </a:solidFill>
                <a:effectLst/>
                <a:latin typeface="+mj-lt"/>
                <a:ea typeface="+mj-ea"/>
                <a:cs typeface="+mj-cs"/>
              </a:defRPr>
            </a:lvl1pPr>
          </a:lstStyle>
          <a:p>
            <a:pPr algn="l"/>
            <a:r>
              <a:rPr lang="en-US" sz="4400" b="1" dirty="0"/>
              <a:t>Athletic Training</a:t>
            </a:r>
            <a:br>
              <a:rPr lang="en-US" sz="2300" dirty="0"/>
            </a:br>
            <a:r>
              <a:rPr lang="en-US" sz="2200" dirty="0"/>
              <a:t>Presented by Joseph Parry and Chris Ray</a:t>
            </a:r>
            <a:br>
              <a:rPr lang="en-US" sz="2200" dirty="0"/>
            </a:br>
            <a:r>
              <a:rPr lang="en-US" sz="2200" dirty="0">
                <a:hlinkClick r:id="rId5">
                  <a:extLst>
                    <a:ext uri="{A12FA001-AC4F-418D-AE19-62706E023703}">
                      <ahyp:hlinkClr xmlns:ahyp="http://schemas.microsoft.com/office/drawing/2018/hyperlinkcolor" val="tx"/>
                    </a:ext>
                  </a:extLst>
                </a:hlinkClick>
              </a:rPr>
              <a:t>joseph.parry@gcccd.edu</a:t>
            </a:r>
            <a:r>
              <a:rPr lang="en-US" sz="2200" dirty="0"/>
              <a:t> or </a:t>
            </a:r>
            <a:r>
              <a:rPr lang="en-US" sz="2200" dirty="0">
                <a:hlinkClick r:id="rId6">
                  <a:extLst>
                    <a:ext uri="{A12FA001-AC4F-418D-AE19-62706E023703}">
                      <ahyp:hlinkClr xmlns:ahyp="http://schemas.microsoft.com/office/drawing/2018/hyperlinkcolor" val="tx"/>
                    </a:ext>
                  </a:extLst>
                </a:hlinkClick>
              </a:rPr>
              <a:t>chris.ray@gcccd.edu</a:t>
            </a:r>
            <a:r>
              <a:rPr lang="en-US" sz="2200" dirty="0"/>
              <a:t> </a:t>
            </a:r>
          </a:p>
        </p:txBody>
      </p:sp>
      <p:pic>
        <p:nvPicPr>
          <p:cNvPr id="17" name="Picture 16" descr="A close up of a sign&#10;&#10;Description automatically generated">
            <a:extLst>
              <a:ext uri="{FF2B5EF4-FFF2-40B4-BE49-F238E27FC236}">
                <a16:creationId xmlns:a16="http://schemas.microsoft.com/office/drawing/2014/main" id="{6D782DCA-D297-5643-BD0C-27593C82AAB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573937" y="5143501"/>
            <a:ext cx="939800" cy="1143000"/>
          </a:xfrm>
          <a:prstGeom prst="rect">
            <a:avLst/>
          </a:prstGeom>
        </p:spPr>
      </p:pic>
    </p:spTree>
    <p:extLst>
      <p:ext uri="{BB962C8B-B14F-4D97-AF65-F5344CB8AC3E}">
        <p14:creationId xmlns:p14="http://schemas.microsoft.com/office/powerpoint/2010/main" val="303683434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Shape 126"/>
        <p:cNvGrpSpPr/>
        <p:nvPr/>
      </p:nvGrpSpPr>
      <p:grpSpPr>
        <a:xfrm>
          <a:off x="0" y="0"/>
          <a:ext cx="0" cy="0"/>
          <a:chOff x="0" y="0"/>
          <a:chExt cx="0" cy="0"/>
        </a:xfrm>
      </p:grpSpPr>
      <p:sp useBgFill="1">
        <p:nvSpPr>
          <p:cNvPr id="133" name="Rectangle 132">
            <a:extLst>
              <a:ext uri="{FF2B5EF4-FFF2-40B4-BE49-F238E27FC236}">
                <a16:creationId xmlns:a16="http://schemas.microsoft.com/office/drawing/2014/main" id="{92806DFD-E192-42CC-B190-3C4C95B8FF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33" y="-1"/>
            <a:ext cx="12189867"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5" name="Picture 134">
            <a:extLst>
              <a:ext uri="{FF2B5EF4-FFF2-40B4-BE49-F238E27FC236}">
                <a16:creationId xmlns:a16="http://schemas.microsoft.com/office/drawing/2014/main" id="{0214283E-D7B4-49E9-932E-D7F2A2847F1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137" name="Rectangle 136">
            <a:extLst>
              <a:ext uri="{FF2B5EF4-FFF2-40B4-BE49-F238E27FC236}">
                <a16:creationId xmlns:a16="http://schemas.microsoft.com/office/drawing/2014/main" id="{BB17FFD2-DBC7-4ABB-B2A0-7E18EC1B80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64174" cy="6858000"/>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9" name="Rectangle 138">
            <a:extLst>
              <a:ext uri="{FF2B5EF4-FFF2-40B4-BE49-F238E27FC236}">
                <a16:creationId xmlns:a16="http://schemas.microsoft.com/office/drawing/2014/main" id="{25DA2D5B-EC4E-4C78-8139-F36D2F2D15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45262" y="-2"/>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41" name="Oval 140">
            <a:extLst>
              <a:ext uri="{FF2B5EF4-FFF2-40B4-BE49-F238E27FC236}">
                <a16:creationId xmlns:a16="http://schemas.microsoft.com/office/drawing/2014/main" id="{D4AAACE2-9C9E-468F-8297-EF7B5E55FF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47567" y="421698"/>
            <a:ext cx="967148" cy="967148"/>
          </a:xfrm>
          <a:prstGeom prst="ellipse">
            <a:avLst/>
          </a:prstGeom>
          <a:gradFill>
            <a:gsLst>
              <a:gs pos="0">
                <a:schemeClr val="bg2">
                  <a:alpha val="0"/>
                </a:schemeClr>
              </a:gs>
              <a:gs pos="100000">
                <a:schemeClr val="accent1">
                  <a:alpha val="21000"/>
                </a:schemeClr>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Google Shape;121;p17">
            <a:extLst>
              <a:ext uri="{FF2B5EF4-FFF2-40B4-BE49-F238E27FC236}">
                <a16:creationId xmlns:a16="http://schemas.microsoft.com/office/drawing/2014/main" id="{DCC5B651-0595-7E49-8FC7-1B8C3DEE8808}"/>
              </a:ext>
            </a:extLst>
          </p:cNvPr>
          <p:cNvSpPr txBox="1">
            <a:spLocks/>
          </p:cNvSpPr>
          <p:nvPr/>
        </p:nvSpPr>
        <p:spPr>
          <a:xfrm>
            <a:off x="1621860" y="1185911"/>
            <a:ext cx="3772261" cy="4891624"/>
          </a:xfrm>
          <a:prstGeom prst="rect">
            <a:avLst/>
          </a:prstGeom>
        </p:spPr>
        <p:txBody>
          <a:bodyPr spcFirstLastPara="1" vert="horz" lIns="91440" tIns="45720" rIns="91440" bIns="45720" rtlCol="0" anchor="t" anchorCtr="0">
            <a:normAutofit/>
          </a:bodyPr>
          <a:lstStyle>
            <a:lvl1pPr algn="r" defTabSz="914400" rtl="0" eaLnBrk="1" latinLnBrk="0" hangingPunct="1">
              <a:lnSpc>
                <a:spcPct val="90000"/>
              </a:lnSpc>
              <a:spcBef>
                <a:spcPct val="0"/>
              </a:spcBef>
              <a:buNone/>
              <a:defRPr sz="3400" b="0" i="0" kern="1200" cap="none">
                <a:solidFill>
                  <a:schemeClr val="tx1"/>
                </a:solidFill>
                <a:effectLst/>
                <a:latin typeface="+mj-lt"/>
                <a:ea typeface="+mj-ea"/>
                <a:cs typeface="+mj-cs"/>
              </a:defRPr>
            </a:lvl1pPr>
          </a:lstStyle>
          <a:p>
            <a:pPr>
              <a:spcAft>
                <a:spcPts val="600"/>
              </a:spcAft>
              <a:buClr>
                <a:srgbClr val="FEFEFE"/>
              </a:buClr>
              <a:buSzPts val="4000"/>
            </a:pPr>
            <a:r>
              <a:rPr lang="en-US" sz="4000" b="1" dirty="0"/>
              <a:t>Equipment Management</a:t>
            </a:r>
            <a:br>
              <a:rPr lang="en-US" sz="4800" dirty="0"/>
            </a:br>
            <a:r>
              <a:rPr lang="en-US" sz="2000" dirty="0"/>
              <a:t>Presented by Tim </a:t>
            </a:r>
            <a:r>
              <a:rPr lang="en-US" sz="2000" dirty="0" err="1"/>
              <a:t>Halbig</a:t>
            </a:r>
            <a:r>
              <a:rPr lang="en-US" sz="2000" dirty="0"/>
              <a:t> </a:t>
            </a:r>
            <a:r>
              <a:rPr lang="en-US" sz="2000" dirty="0">
                <a:hlinkClick r:id="rId4"/>
              </a:rPr>
              <a:t>timothy.halbig@gcccd,edu</a:t>
            </a:r>
            <a:r>
              <a:rPr lang="en-US" sz="2000" dirty="0"/>
              <a:t> </a:t>
            </a:r>
          </a:p>
        </p:txBody>
      </p:sp>
      <p:pic>
        <p:nvPicPr>
          <p:cNvPr id="19" name="Picture 18" descr="A close up of a sign&#10;&#10;Description automatically generated">
            <a:extLst>
              <a:ext uri="{FF2B5EF4-FFF2-40B4-BE49-F238E27FC236}">
                <a16:creationId xmlns:a16="http://schemas.microsoft.com/office/drawing/2014/main" id="{B0329435-ECDE-AC48-801B-2C13D847181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25000" y="1185911"/>
            <a:ext cx="939800" cy="1143000"/>
          </a:xfrm>
          <a:prstGeom prst="rect">
            <a:avLst/>
          </a:prstGeom>
        </p:spPr>
      </p:pic>
      <p:sp>
        <p:nvSpPr>
          <p:cNvPr id="12" name="Google Shape;128;p18">
            <a:extLst>
              <a:ext uri="{FF2B5EF4-FFF2-40B4-BE49-F238E27FC236}">
                <a16:creationId xmlns:a16="http://schemas.microsoft.com/office/drawing/2014/main" id="{8B533433-62BA-2944-AF72-0E666442C523}"/>
              </a:ext>
            </a:extLst>
          </p:cNvPr>
          <p:cNvSpPr txBox="1">
            <a:spLocks/>
          </p:cNvSpPr>
          <p:nvPr/>
        </p:nvSpPr>
        <p:spPr>
          <a:xfrm>
            <a:off x="5690834" y="2239691"/>
            <a:ext cx="6196365" cy="4454554"/>
          </a:xfrm>
          <a:prstGeom prst="rect">
            <a:avLst/>
          </a:prstGeom>
        </p:spPr>
        <p:txBody>
          <a:bodyPr spcFirstLastPara="1" vert="horz" lIns="91440" tIns="45720" rIns="91440" bIns="45720" rtlCol="0" anchor="ctr" anchorCtr="0">
            <a:normAutofit/>
          </a:bodyPr>
          <a:lstStyle>
            <a:lvl1pPr marL="344488" indent="-344488" algn="l"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Char char="§"/>
              <a:defRPr sz="2000" kern="1200">
                <a:solidFill>
                  <a:schemeClr val="tx1"/>
                </a:solidFill>
                <a:effectLst/>
                <a:latin typeface="+mn-lt"/>
                <a:ea typeface="+mn-ea"/>
                <a:cs typeface="+mn-cs"/>
              </a:defRPr>
            </a:lvl1pPr>
            <a:lvl2pPr marL="795338" indent="-33813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800" kern="1200">
                <a:solidFill>
                  <a:schemeClr val="tx1"/>
                </a:solidFill>
                <a:effectLst/>
                <a:latin typeface="+mn-lt"/>
                <a:ea typeface="+mn-ea"/>
                <a:cs typeface="+mn-cs"/>
              </a:defRPr>
            </a:lvl2pPr>
            <a:lvl3pPr marL="1258888" indent="-34448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600" kern="1200">
                <a:solidFill>
                  <a:schemeClr val="tx1"/>
                </a:solidFill>
                <a:effectLst/>
                <a:latin typeface="+mn-lt"/>
                <a:ea typeface="+mn-ea"/>
                <a:cs typeface="+mn-cs"/>
              </a:defRPr>
            </a:lvl3pPr>
            <a:lvl4pPr marL="1709738" indent="-33813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400" kern="1200">
                <a:solidFill>
                  <a:schemeClr val="tx1"/>
                </a:solidFill>
                <a:effectLst/>
                <a:latin typeface="+mn-lt"/>
                <a:ea typeface="+mn-ea"/>
                <a:cs typeface="+mn-cs"/>
              </a:defRPr>
            </a:lvl4pPr>
            <a:lvl5pPr marL="2173288" indent="-34448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a:solidFill>
                  <a:schemeClr val="tx1"/>
                </a:solidFill>
                <a:effectLst/>
                <a:latin typeface="+mn-lt"/>
                <a:ea typeface="+mn-ea"/>
                <a:cs typeface="+mn-cs"/>
              </a:defRPr>
            </a:lvl5pPr>
            <a:lvl6pPr marL="2642616"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6pPr>
            <a:lvl7pPr marL="3108960"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7pPr>
            <a:lvl8pPr marL="3575304"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8pPr>
            <a:lvl9pPr marL="4041648"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9pPr>
          </a:lstStyle>
          <a:p>
            <a:pPr>
              <a:spcBef>
                <a:spcPts val="0"/>
              </a:spcBef>
              <a:buClr>
                <a:schemeClr val="tx1"/>
              </a:buClr>
            </a:pPr>
            <a:r>
              <a:rPr lang="en-US" sz="1800" b="1"/>
              <a:t>How to Return Athletic Equipment</a:t>
            </a:r>
          </a:p>
          <a:p>
            <a:pPr lvl="1">
              <a:spcBef>
                <a:spcPts val="0"/>
              </a:spcBef>
              <a:buClr>
                <a:schemeClr val="tx1"/>
              </a:buClr>
            </a:pPr>
            <a:r>
              <a:rPr lang="en-US"/>
              <a:t>Gear must be returned as soon as campus is open</a:t>
            </a:r>
            <a:endParaRPr lang="en-US" sz="1600" b="1"/>
          </a:p>
          <a:p>
            <a:pPr>
              <a:spcBef>
                <a:spcPts val="0"/>
              </a:spcBef>
              <a:buClr>
                <a:schemeClr val="tx1"/>
              </a:buClr>
            </a:pPr>
            <a:r>
              <a:rPr lang="en-US" sz="1800" b="1"/>
              <a:t>Clearing Athletic Holds</a:t>
            </a:r>
          </a:p>
          <a:p>
            <a:pPr lvl="1">
              <a:spcBef>
                <a:spcPts val="0"/>
              </a:spcBef>
              <a:buClr>
                <a:schemeClr val="tx1"/>
              </a:buClr>
            </a:pPr>
            <a:r>
              <a:rPr lang="en-US"/>
              <a:t>Student-athletes with a hold can get temporary release to register for classes by contacting </a:t>
            </a:r>
            <a:r>
              <a:rPr lang="en-US">
                <a:hlinkClick r:id="rId6"/>
              </a:rPr>
              <a:t>caroline.althaus@gcccd.edu</a:t>
            </a:r>
            <a:r>
              <a:rPr lang="en-US"/>
              <a:t> </a:t>
            </a:r>
            <a:endParaRPr lang="en-US" sz="1600" b="1"/>
          </a:p>
          <a:p>
            <a:pPr>
              <a:spcBef>
                <a:spcPts val="0"/>
              </a:spcBef>
              <a:buClr>
                <a:schemeClr val="tx1"/>
              </a:buClr>
            </a:pPr>
            <a:r>
              <a:rPr lang="en-US" sz="1800" b="1"/>
              <a:t>For More HELP Contact Tim Halbig:</a:t>
            </a:r>
          </a:p>
          <a:p>
            <a:pPr lvl="1">
              <a:spcBef>
                <a:spcPts val="0"/>
              </a:spcBef>
              <a:buClr>
                <a:schemeClr val="tx1"/>
              </a:buClr>
            </a:pPr>
            <a:r>
              <a:rPr lang="en-US"/>
              <a:t>Email – </a:t>
            </a:r>
            <a:r>
              <a:rPr lang="en-US">
                <a:hlinkClick r:id="rId7"/>
              </a:rPr>
              <a:t>timothy.halbig@gcccd.edu</a:t>
            </a:r>
            <a:r>
              <a:rPr lang="en-US"/>
              <a:t> </a:t>
            </a:r>
            <a:endParaRPr lang="en-US" b="1" u="sng" dirty="0">
              <a:solidFill>
                <a:srgbClr val="007161"/>
              </a:solidFill>
            </a:endParaRPr>
          </a:p>
        </p:txBody>
      </p:sp>
    </p:spTree>
    <p:extLst>
      <p:ext uri="{BB962C8B-B14F-4D97-AF65-F5344CB8AC3E}">
        <p14:creationId xmlns:p14="http://schemas.microsoft.com/office/powerpoint/2010/main" val="416008655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F6B19A-38BB-462A-A678-E428771EA68D}"/>
              </a:ext>
            </a:extLst>
          </p:cNvPr>
          <p:cNvSpPr>
            <a:spLocks noGrp="1"/>
          </p:cNvSpPr>
          <p:nvPr>
            <p:ph type="title"/>
          </p:nvPr>
        </p:nvSpPr>
        <p:spPr>
          <a:xfrm>
            <a:off x="1366768" y="1248964"/>
            <a:ext cx="7197370" cy="1248909"/>
          </a:xfrm>
        </p:spPr>
        <p:txBody>
          <a:bodyPr>
            <a:normAutofit fontScale="90000"/>
          </a:bodyPr>
          <a:lstStyle/>
          <a:p>
            <a:pPr algn="l"/>
            <a:r>
              <a:rPr lang="en-US" sz="4400" b="1" dirty="0">
                <a:cs typeface="Calibri Light"/>
              </a:rPr>
              <a:t>Financial Aid &amp; Scholarships</a:t>
            </a:r>
            <a:br>
              <a:rPr lang="en-US" dirty="0">
                <a:cs typeface="Calibri Light"/>
              </a:rPr>
            </a:br>
            <a:r>
              <a:rPr lang="en-US" sz="2200" dirty="0">
                <a:cs typeface="Calibri Light"/>
              </a:rPr>
              <a:t>Presented by Diana Barajas – </a:t>
            </a:r>
            <a:r>
              <a:rPr lang="en-US" sz="2200" dirty="0">
                <a:cs typeface="Calibri Light"/>
                <a:hlinkClick r:id="rId2"/>
              </a:rPr>
              <a:t>diana.barajas@gcccd.edu</a:t>
            </a:r>
            <a:r>
              <a:rPr lang="en-US" sz="2200" dirty="0">
                <a:cs typeface="Calibri Light"/>
              </a:rPr>
              <a:t> </a:t>
            </a:r>
            <a:br>
              <a:rPr lang="en-US" dirty="0">
                <a:cs typeface="Calibri Light"/>
              </a:rPr>
            </a:br>
            <a:endParaRPr lang="en-US" dirty="0"/>
          </a:p>
        </p:txBody>
      </p:sp>
      <p:pic>
        <p:nvPicPr>
          <p:cNvPr id="3" name="Picture 2">
            <a:extLst>
              <a:ext uri="{FF2B5EF4-FFF2-40B4-BE49-F238E27FC236}">
                <a16:creationId xmlns:a16="http://schemas.microsoft.com/office/drawing/2014/main" id="{A9ECA6EC-D565-4840-B87B-5C3CD059DF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1080" y="0"/>
            <a:ext cx="5451988" cy="1057589"/>
          </a:xfrm>
          <a:prstGeom prst="rect">
            <a:avLst/>
          </a:prstGeom>
        </p:spPr>
      </p:pic>
      <p:pic>
        <p:nvPicPr>
          <p:cNvPr id="4" name="Picture 3">
            <a:extLst>
              <a:ext uri="{FF2B5EF4-FFF2-40B4-BE49-F238E27FC236}">
                <a16:creationId xmlns:a16="http://schemas.microsoft.com/office/drawing/2014/main" id="{F01CCB44-7E25-D649-84DC-D449E8E5F61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73068" y="1"/>
            <a:ext cx="4911211" cy="1057588"/>
          </a:xfrm>
          <a:prstGeom prst="rect">
            <a:avLst/>
          </a:prstGeom>
        </p:spPr>
      </p:pic>
      <p:sp>
        <p:nvSpPr>
          <p:cNvPr id="5" name="Content Placeholder 2">
            <a:extLst>
              <a:ext uri="{FF2B5EF4-FFF2-40B4-BE49-F238E27FC236}">
                <a16:creationId xmlns:a16="http://schemas.microsoft.com/office/drawing/2014/main" id="{ACBA9A32-7065-D74B-9583-5953291C5320}"/>
              </a:ext>
            </a:extLst>
          </p:cNvPr>
          <p:cNvSpPr txBox="1">
            <a:spLocks/>
          </p:cNvSpPr>
          <p:nvPr/>
        </p:nvSpPr>
        <p:spPr>
          <a:xfrm>
            <a:off x="1021080" y="2454163"/>
            <a:ext cx="5181600" cy="3634452"/>
          </a:xfrm>
          <a:prstGeom prst="rect">
            <a:avLst/>
          </a:prstGeom>
        </p:spPr>
        <p:txBody>
          <a:bodyPr>
            <a:normAutofit/>
          </a:bodyPr>
          <a:lstStyle>
            <a:lvl1pPr marL="344488" indent="-344488" algn="l"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Char char="§"/>
              <a:defRPr sz="2000" kern="1200">
                <a:solidFill>
                  <a:schemeClr val="tx1"/>
                </a:solidFill>
                <a:effectLst/>
                <a:latin typeface="+mn-lt"/>
                <a:ea typeface="+mn-ea"/>
                <a:cs typeface="+mn-cs"/>
              </a:defRPr>
            </a:lvl1pPr>
            <a:lvl2pPr marL="795338" indent="-33813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800" kern="1200">
                <a:solidFill>
                  <a:schemeClr val="tx1"/>
                </a:solidFill>
                <a:effectLst/>
                <a:latin typeface="+mn-lt"/>
                <a:ea typeface="+mn-ea"/>
                <a:cs typeface="+mn-cs"/>
              </a:defRPr>
            </a:lvl2pPr>
            <a:lvl3pPr marL="1258888" indent="-34448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600" kern="1200">
                <a:solidFill>
                  <a:schemeClr val="tx1"/>
                </a:solidFill>
                <a:effectLst/>
                <a:latin typeface="+mn-lt"/>
                <a:ea typeface="+mn-ea"/>
                <a:cs typeface="+mn-cs"/>
              </a:defRPr>
            </a:lvl3pPr>
            <a:lvl4pPr marL="1709738" indent="-33813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400" kern="1200">
                <a:solidFill>
                  <a:schemeClr val="tx1"/>
                </a:solidFill>
                <a:effectLst/>
                <a:latin typeface="+mn-lt"/>
                <a:ea typeface="+mn-ea"/>
                <a:cs typeface="+mn-cs"/>
              </a:defRPr>
            </a:lvl4pPr>
            <a:lvl5pPr marL="2173288" indent="-34448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a:solidFill>
                  <a:schemeClr val="tx1"/>
                </a:solidFill>
                <a:effectLst/>
                <a:latin typeface="+mn-lt"/>
                <a:ea typeface="+mn-ea"/>
                <a:cs typeface="+mn-cs"/>
              </a:defRPr>
            </a:lvl5pPr>
            <a:lvl6pPr marL="2642616"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6pPr>
            <a:lvl7pPr marL="3108960"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7pPr>
            <a:lvl8pPr marL="3575304"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8pPr>
            <a:lvl9pPr marL="4041648"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9pPr>
          </a:lstStyle>
          <a:p>
            <a:pPr marL="0" indent="0">
              <a:buFont typeface="Wingdings" panose="05000000000000000000" pitchFamily="2" charset="2"/>
              <a:buNone/>
            </a:pPr>
            <a:r>
              <a:rPr lang="en-US" b="1" dirty="0">
                <a:solidFill>
                  <a:srgbClr val="FF0000"/>
                </a:solidFill>
              </a:rPr>
              <a:t>What do you need to know? </a:t>
            </a:r>
          </a:p>
          <a:p>
            <a:pPr>
              <a:spcBef>
                <a:spcPts val="0"/>
              </a:spcBef>
              <a:buClr>
                <a:schemeClr val="tx1"/>
              </a:buClr>
            </a:pPr>
            <a:r>
              <a:rPr lang="en-US" sz="1500" dirty="0"/>
              <a:t>Currently, all Financial Aid policies regarding enrollment, attendance and Satisfactory Academic Progress (SAP) remain in effect and unchanged. There may be changes that result because of the CARES Act that are unknown at this time.</a:t>
            </a:r>
          </a:p>
          <a:p>
            <a:pPr marL="0" indent="0">
              <a:buClr>
                <a:schemeClr val="tx1"/>
              </a:buClr>
              <a:buNone/>
            </a:pPr>
            <a:r>
              <a:rPr lang="en-US" b="1" dirty="0">
                <a:solidFill>
                  <a:srgbClr val="FF0000"/>
                </a:solidFill>
              </a:rPr>
              <a:t>Emergency Grants: </a:t>
            </a:r>
          </a:p>
          <a:p>
            <a:pPr>
              <a:spcBef>
                <a:spcPts val="0"/>
              </a:spcBef>
              <a:buClr>
                <a:schemeClr val="tx1"/>
              </a:buClr>
            </a:pPr>
            <a:r>
              <a:rPr lang="en-US" sz="1500" dirty="0"/>
              <a:t>Due to the number of applications received, additional  funding is being sought after to award as many students as possible. </a:t>
            </a:r>
          </a:p>
        </p:txBody>
      </p:sp>
      <p:sp>
        <p:nvSpPr>
          <p:cNvPr id="6" name="TextBox 5">
            <a:extLst>
              <a:ext uri="{FF2B5EF4-FFF2-40B4-BE49-F238E27FC236}">
                <a16:creationId xmlns:a16="http://schemas.microsoft.com/office/drawing/2014/main" id="{98EBC578-20A9-A046-869D-7A78A042DA00}"/>
              </a:ext>
            </a:extLst>
          </p:cNvPr>
          <p:cNvSpPr txBox="1"/>
          <p:nvPr/>
        </p:nvSpPr>
        <p:spPr>
          <a:xfrm>
            <a:off x="6202680" y="2454163"/>
            <a:ext cx="5715730" cy="4308872"/>
          </a:xfrm>
          <a:prstGeom prst="rect">
            <a:avLst/>
          </a:prstGeom>
          <a:noFill/>
        </p:spPr>
        <p:txBody>
          <a:bodyPr wrap="square" rtlCol="0">
            <a:spAutoFit/>
          </a:bodyPr>
          <a:lstStyle/>
          <a:p>
            <a:pPr>
              <a:spcAft>
                <a:spcPts val="600"/>
              </a:spcAft>
            </a:pPr>
            <a:r>
              <a:rPr lang="en-US" sz="2000" b="1" dirty="0">
                <a:solidFill>
                  <a:srgbClr val="FF0000"/>
                </a:solidFill>
              </a:rPr>
              <a:t>How to Contact Us:</a:t>
            </a:r>
          </a:p>
          <a:p>
            <a:r>
              <a:rPr lang="en-US" sz="1500" kern="1200" dirty="0">
                <a:solidFill>
                  <a:schemeClr val="tx1"/>
                </a:solidFill>
                <a:latin typeface="+mn-lt"/>
                <a:ea typeface="+mn-ea"/>
                <a:cs typeface="+mn-cs"/>
              </a:rPr>
              <a:t>We currently are unable to return phone calls.</a:t>
            </a:r>
          </a:p>
          <a:p>
            <a:endParaRPr lang="en-US" sz="1500" kern="1200" dirty="0">
              <a:solidFill>
                <a:schemeClr val="tx1"/>
              </a:solidFill>
              <a:latin typeface="+mn-lt"/>
              <a:ea typeface="+mn-ea"/>
              <a:cs typeface="+mn-cs"/>
            </a:endParaRPr>
          </a:p>
          <a:p>
            <a:pPr>
              <a:spcAft>
                <a:spcPts val="600"/>
              </a:spcAft>
            </a:pPr>
            <a:r>
              <a:rPr lang="en-US" b="1" dirty="0">
                <a:solidFill>
                  <a:srgbClr val="FF0000"/>
                </a:solidFill>
              </a:rPr>
              <a:t>For specific questions, contact your Advisor:</a:t>
            </a:r>
          </a:p>
          <a:p>
            <a:r>
              <a:rPr lang="en-US" sz="1500" dirty="0"/>
              <a:t>A-</a:t>
            </a:r>
            <a:r>
              <a:rPr lang="en-US" sz="1500" dirty="0" err="1"/>
              <a:t>Bm</a:t>
            </a:r>
            <a:r>
              <a:rPr lang="en-US" sz="1500" dirty="0"/>
              <a:t>, Via </a:t>
            </a:r>
            <a:r>
              <a:rPr lang="en-US" sz="1500" dirty="0" err="1"/>
              <a:t>Rapida</a:t>
            </a:r>
            <a:r>
              <a:rPr lang="en-US" sz="1500" dirty="0"/>
              <a:t> - </a:t>
            </a:r>
            <a:r>
              <a:rPr lang="en-US" sz="1500" dirty="0">
                <a:hlinkClick r:id="rId4"/>
              </a:rPr>
              <a:t>nadia.almaguer@gcccd.edu</a:t>
            </a:r>
            <a:r>
              <a:rPr lang="en-US" sz="1500" dirty="0"/>
              <a:t>  </a:t>
            </a:r>
          </a:p>
          <a:p>
            <a:r>
              <a:rPr lang="en-US" sz="1500" dirty="0" err="1"/>
              <a:t>Bn</a:t>
            </a:r>
            <a:r>
              <a:rPr lang="en-US" sz="1500" dirty="0"/>
              <a:t>- E, </a:t>
            </a:r>
            <a:r>
              <a:rPr lang="en-US" sz="1500" dirty="0" err="1"/>
              <a:t>Umoja</a:t>
            </a:r>
            <a:r>
              <a:rPr lang="en-US" sz="1500" dirty="0"/>
              <a:t> - </a:t>
            </a:r>
            <a:r>
              <a:rPr lang="en-US" sz="1500" dirty="0">
                <a:hlinkClick r:id="rId5"/>
              </a:rPr>
              <a:t>luma.shamon@gcccd.edu</a:t>
            </a:r>
            <a:r>
              <a:rPr lang="en-US" sz="1500" dirty="0"/>
              <a:t> </a:t>
            </a:r>
          </a:p>
          <a:p>
            <a:r>
              <a:rPr lang="en-US" sz="1500" dirty="0"/>
              <a:t>F- K, Veterans - </a:t>
            </a:r>
            <a:r>
              <a:rPr lang="en-US" sz="1500" dirty="0">
                <a:hlinkClick r:id="rId6"/>
              </a:rPr>
              <a:t>brenda.gates@gcccd.edu</a:t>
            </a:r>
            <a:endParaRPr lang="en-US" sz="1500" dirty="0"/>
          </a:p>
          <a:p>
            <a:r>
              <a:rPr lang="en-US" sz="1500" dirty="0"/>
              <a:t>L-R - </a:t>
            </a:r>
            <a:r>
              <a:rPr lang="en-US" sz="1500" dirty="0">
                <a:hlinkClick r:id="rId7"/>
              </a:rPr>
              <a:t>andre.bin-walee@gcccd.edu</a:t>
            </a:r>
            <a:r>
              <a:rPr lang="en-US" sz="1500" dirty="0"/>
              <a:t> </a:t>
            </a:r>
          </a:p>
          <a:p>
            <a:r>
              <a:rPr lang="en-US" sz="1500" dirty="0"/>
              <a:t>S-Z, Puente, CADA - </a:t>
            </a:r>
            <a:r>
              <a:rPr lang="en-US" sz="1500" dirty="0">
                <a:hlinkClick r:id="rId8"/>
              </a:rPr>
              <a:t>iliana.garcia@gcccd.edu</a:t>
            </a:r>
            <a:r>
              <a:rPr lang="en-US" sz="1500" dirty="0"/>
              <a:t> </a:t>
            </a:r>
          </a:p>
          <a:p>
            <a:r>
              <a:rPr lang="en-US" sz="1500" dirty="0"/>
              <a:t>Guardian Scholars - </a:t>
            </a:r>
            <a:r>
              <a:rPr lang="en-US" sz="1500" dirty="0">
                <a:hlinkClick r:id="rId2"/>
              </a:rPr>
              <a:t>diana.barajas@gcccd.edu</a:t>
            </a:r>
            <a:endParaRPr lang="en-US" sz="1500" dirty="0"/>
          </a:p>
          <a:p>
            <a:r>
              <a:rPr lang="en-US" sz="1500" dirty="0"/>
              <a:t> </a:t>
            </a:r>
          </a:p>
          <a:p>
            <a:pPr>
              <a:spcAft>
                <a:spcPts val="600"/>
              </a:spcAft>
            </a:pPr>
            <a:r>
              <a:rPr lang="en-US" sz="2000" b="1" dirty="0">
                <a:solidFill>
                  <a:srgbClr val="FF0000"/>
                </a:solidFill>
              </a:rPr>
              <a:t>To submit documentation: </a:t>
            </a:r>
          </a:p>
          <a:p>
            <a:r>
              <a:rPr lang="en-US" sz="1500" dirty="0"/>
              <a:t>Email COMPLETED documentation to </a:t>
            </a:r>
            <a:r>
              <a:rPr lang="en-US" sz="1500" dirty="0">
                <a:hlinkClick r:id="rId9"/>
              </a:rPr>
              <a:t>grossmont.fa.outreach@gcccd.edu</a:t>
            </a:r>
            <a:r>
              <a:rPr lang="en-US" sz="1500" dirty="0"/>
              <a:t> </a:t>
            </a:r>
          </a:p>
          <a:p>
            <a:endParaRPr lang="en-US" b="1" dirty="0">
              <a:solidFill>
                <a:srgbClr val="FF0000"/>
              </a:solidFill>
            </a:endParaRPr>
          </a:p>
          <a:p>
            <a:endParaRPr lang="en-US" sz="1800" kern="1200" dirty="0">
              <a:solidFill>
                <a:schemeClr val="tx1"/>
              </a:solidFill>
              <a:latin typeface="+mn-lt"/>
              <a:ea typeface="+mn-ea"/>
              <a:cs typeface="+mn-cs"/>
            </a:endParaRPr>
          </a:p>
        </p:txBody>
      </p:sp>
      <p:pic>
        <p:nvPicPr>
          <p:cNvPr id="7" name="Picture 6" descr="A close up of a sign&#10;&#10;Description automatically generated">
            <a:extLst>
              <a:ext uri="{FF2B5EF4-FFF2-40B4-BE49-F238E27FC236}">
                <a16:creationId xmlns:a16="http://schemas.microsoft.com/office/drawing/2014/main" id="{0559D2E4-AC8B-AE4D-90A1-E9855320BA3F}"/>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9588540" y="1352752"/>
            <a:ext cx="939800" cy="1143000"/>
          </a:xfrm>
          <a:prstGeom prst="rect">
            <a:avLst/>
          </a:prstGeom>
        </p:spPr>
      </p:pic>
    </p:spTree>
    <p:extLst>
      <p:ext uri="{BB962C8B-B14F-4D97-AF65-F5344CB8AC3E}">
        <p14:creationId xmlns:p14="http://schemas.microsoft.com/office/powerpoint/2010/main" val="367268440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34" name="Picture 33">
            <a:extLst>
              <a:ext uri="{FF2B5EF4-FFF2-40B4-BE49-F238E27FC236}">
                <a16:creationId xmlns:a16="http://schemas.microsoft.com/office/drawing/2014/main" id="{2FA3880A-8D8F-466C-A4A1-F07BCDD3719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36" name="Picture 35">
            <a:extLst>
              <a:ext uri="{FF2B5EF4-FFF2-40B4-BE49-F238E27FC236}">
                <a16:creationId xmlns:a16="http://schemas.microsoft.com/office/drawing/2014/main" id="{3C0A64CB-20A1-4508-B568-284EB04F78E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38" name="Rectangle 37">
            <a:extLst>
              <a:ext uri="{FF2B5EF4-FFF2-40B4-BE49-F238E27FC236}">
                <a16:creationId xmlns:a16="http://schemas.microsoft.com/office/drawing/2014/main" id="{8DA14841-53A4-4935-BE65-C8373B8A6D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0" name="Rectangle 39">
            <a:extLst>
              <a:ext uri="{FF2B5EF4-FFF2-40B4-BE49-F238E27FC236}">
                <a16:creationId xmlns:a16="http://schemas.microsoft.com/office/drawing/2014/main" id="{9877C2CF-B2DD-41C8-8B5E-152673376B4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2" name="Rectangle 41">
            <a:extLst>
              <a:ext uri="{FF2B5EF4-FFF2-40B4-BE49-F238E27FC236}">
                <a16:creationId xmlns:a16="http://schemas.microsoft.com/office/drawing/2014/main" id="{24923D72-7E69-464B-94C5-B2530008D0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4" name="Rectangle 43">
            <a:extLst>
              <a:ext uri="{FF2B5EF4-FFF2-40B4-BE49-F238E27FC236}">
                <a16:creationId xmlns:a16="http://schemas.microsoft.com/office/drawing/2014/main" id="{A00CCC86-7A88-4DFF-A0D0-6604606A2A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6" name="TextBox 45">
            <a:extLst>
              <a:ext uri="{FF2B5EF4-FFF2-40B4-BE49-F238E27FC236}">
                <a16:creationId xmlns:a16="http://schemas.microsoft.com/office/drawing/2014/main" id="{E1F8ABFD-155B-4386-AE33-6E13057CFCF3}"/>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94943" y="641225"/>
            <a:ext cx="415636" cy="369332"/>
          </a:xfrm>
          <a:prstGeom prst="rect">
            <a:avLst/>
          </a:prstGeom>
          <a:noFill/>
        </p:spPr>
        <p:txBody>
          <a:bodyPr wrap="square" rtlCol="0">
            <a:spAutoFit/>
          </a:bodyPr>
          <a:lstStyle/>
          <a:p>
            <a:pPr algn="r">
              <a:spcAft>
                <a:spcPts val="600"/>
              </a:spcAft>
            </a:pP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useBgFill="1">
        <p:nvSpPr>
          <p:cNvPr id="48" name="Rectangle 47">
            <a:extLst>
              <a:ext uri="{FF2B5EF4-FFF2-40B4-BE49-F238E27FC236}">
                <a16:creationId xmlns:a16="http://schemas.microsoft.com/office/drawing/2014/main" id="{3FAD17B9-9E6C-4DD1-9728-97B5E5FCCA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50" name="Rectangle 49">
            <a:extLst>
              <a:ext uri="{FF2B5EF4-FFF2-40B4-BE49-F238E27FC236}">
                <a16:creationId xmlns:a16="http://schemas.microsoft.com/office/drawing/2014/main" id="{D7AC3F90-A588-42FF-B41D-062A8D91B9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9867" cy="68552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A picture containing bottle, people&#10;&#10;Description automatically generated">
            <a:extLst>
              <a:ext uri="{FF2B5EF4-FFF2-40B4-BE49-F238E27FC236}">
                <a16:creationId xmlns:a16="http://schemas.microsoft.com/office/drawing/2014/main" id="{9CF7ACC0-6D94-144D-83F5-A2B9683D9A70}"/>
              </a:ext>
            </a:extLst>
          </p:cNvPr>
          <p:cNvPicPr>
            <a:picLocks noChangeAspect="1"/>
          </p:cNvPicPr>
          <p:nvPr/>
        </p:nvPicPr>
        <p:blipFill rotWithShape="1">
          <a:blip r:embed="rId4">
            <a:alphaModFix amt="20000"/>
            <a:extLst>
              <a:ext uri="{28A0092B-C50C-407E-A947-70E740481C1C}">
                <a14:useLocalDpi xmlns:a14="http://schemas.microsoft.com/office/drawing/2010/main" val="0"/>
              </a:ext>
            </a:extLst>
          </a:blip>
          <a:srcRect t="23207" r="-1" b="-1"/>
          <a:stretch/>
        </p:blipFill>
        <p:spPr>
          <a:xfrm>
            <a:off x="153" y="10"/>
            <a:ext cx="12191695" cy="6857990"/>
          </a:xfrm>
          <a:prstGeom prst="rect">
            <a:avLst/>
          </a:prstGeom>
        </p:spPr>
      </p:pic>
      <p:pic>
        <p:nvPicPr>
          <p:cNvPr id="52" name="Picture 51">
            <a:extLst>
              <a:ext uri="{FF2B5EF4-FFF2-40B4-BE49-F238E27FC236}">
                <a16:creationId xmlns:a16="http://schemas.microsoft.com/office/drawing/2014/main" id="{015AB904-4FB7-4A0D-B43E-03ACF05E144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alphaModFix/>
            <a:extLst>
              <a:ext uri="{28A0092B-C50C-407E-A947-70E740481C1C}">
                <a14:useLocalDpi xmlns:a14="http://schemas.microsoft.com/office/drawing/2010/main" val="0"/>
              </a:ext>
            </a:extLst>
          </a:blip>
          <a:stretch>
            <a:fillRect/>
          </a:stretch>
        </p:blipFill>
        <p:spPr>
          <a:xfrm>
            <a:off x="1067" y="0"/>
            <a:ext cx="12189867" cy="6858000"/>
          </a:xfrm>
          <a:prstGeom prst="rect">
            <a:avLst/>
          </a:prstGeom>
        </p:spPr>
      </p:pic>
      <p:sp>
        <p:nvSpPr>
          <p:cNvPr id="5" name="TextBox 4">
            <a:extLst>
              <a:ext uri="{FF2B5EF4-FFF2-40B4-BE49-F238E27FC236}">
                <a16:creationId xmlns:a16="http://schemas.microsoft.com/office/drawing/2014/main" id="{7FDEB6DC-90E2-CF45-949E-EE876CA323E0}"/>
              </a:ext>
            </a:extLst>
          </p:cNvPr>
          <p:cNvSpPr txBox="1"/>
          <p:nvPr/>
        </p:nvSpPr>
        <p:spPr>
          <a:xfrm>
            <a:off x="2582212" y="2038520"/>
            <a:ext cx="7958331" cy="1077229"/>
          </a:xfrm>
          <a:prstGeom prst="rect">
            <a:avLst/>
          </a:prstGeom>
        </p:spPr>
        <p:txBody>
          <a:bodyPr vert="horz" lIns="91440" tIns="45720" rIns="91440" bIns="45720" rtlCol="0" anchor="t">
            <a:normAutofit/>
          </a:bodyPr>
          <a:lstStyle/>
          <a:p>
            <a:pPr defTabSz="914400">
              <a:lnSpc>
                <a:spcPct val="90000"/>
              </a:lnSpc>
              <a:spcBef>
                <a:spcPct val="0"/>
              </a:spcBef>
              <a:spcAft>
                <a:spcPts val="600"/>
              </a:spcAft>
            </a:pPr>
            <a:r>
              <a:rPr lang="en-US" sz="4000" b="1" dirty="0">
                <a:latin typeface="+mj-lt"/>
                <a:ea typeface="+mj-ea"/>
                <a:cs typeface="+mj-cs"/>
              </a:rPr>
              <a:t>Student-Athlete COVID-19 Help</a:t>
            </a:r>
          </a:p>
        </p:txBody>
      </p:sp>
      <p:sp>
        <p:nvSpPr>
          <p:cNvPr id="54" name="Rectangle 53">
            <a:extLst>
              <a:ext uri="{FF2B5EF4-FFF2-40B4-BE49-F238E27FC236}">
                <a16:creationId xmlns:a16="http://schemas.microsoft.com/office/drawing/2014/main" id="{E1AADF25-43E9-4DE0-AD82-4F60523191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Rectangle 55">
            <a:extLst>
              <a:ext uri="{FF2B5EF4-FFF2-40B4-BE49-F238E27FC236}">
                <a16:creationId xmlns:a16="http://schemas.microsoft.com/office/drawing/2014/main" id="{CBC2D515-EF3C-4E4E-8BC1-192B21E927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C96D2ED8-6453-0C45-A2ED-41D60516533C}"/>
              </a:ext>
            </a:extLst>
          </p:cNvPr>
          <p:cNvSpPr txBox="1"/>
          <p:nvPr/>
        </p:nvSpPr>
        <p:spPr>
          <a:xfrm>
            <a:off x="1158224" y="2840952"/>
            <a:ext cx="10865498" cy="1376884"/>
          </a:xfrm>
          <a:prstGeom prst="rect">
            <a:avLst/>
          </a:prstGeom>
        </p:spPr>
        <p:txBody>
          <a:bodyPr vert="horz" lIns="91440" tIns="45720" rIns="91440" bIns="45720" rtlCol="0" anchor="ctr">
            <a:normAutofit fontScale="85000" lnSpcReduction="10000"/>
          </a:bodyPr>
          <a:lstStyle/>
          <a:p>
            <a:pPr algn="ctr" defTabSz="914400">
              <a:lnSpc>
                <a:spcPct val="120000"/>
              </a:lnSpc>
              <a:spcAft>
                <a:spcPts val="600"/>
              </a:spcAft>
              <a:buClr>
                <a:schemeClr val="accent6"/>
              </a:buClr>
              <a:buSzPct val="90000"/>
            </a:pPr>
            <a:r>
              <a:rPr lang="en-US" altLang="en-US" sz="3200" dirty="0"/>
              <a:t>For student-athlete</a:t>
            </a:r>
            <a:r>
              <a:rPr lang="en-US" altLang="en-US" sz="3200" b="1" dirty="0"/>
              <a:t> questions and assistance</a:t>
            </a:r>
            <a:r>
              <a:rPr lang="en-US" altLang="en-US" sz="3200" dirty="0"/>
              <a:t>, please fill out our </a:t>
            </a:r>
          </a:p>
          <a:p>
            <a:pPr algn="ctr" defTabSz="914400">
              <a:lnSpc>
                <a:spcPct val="120000"/>
              </a:lnSpc>
              <a:spcAft>
                <a:spcPts val="600"/>
              </a:spcAft>
              <a:buClr>
                <a:schemeClr val="accent6"/>
              </a:buClr>
              <a:buSzPct val="90000"/>
            </a:pPr>
            <a:r>
              <a:rPr lang="en-US" altLang="en-US" sz="4700" b="1" dirty="0">
                <a:hlinkClick r:id="rId5"/>
              </a:rPr>
              <a:t>STUDENT-ATHLETE COVID-19 HELP</a:t>
            </a:r>
            <a:r>
              <a:rPr lang="en-US" altLang="en-US" sz="4700" dirty="0"/>
              <a:t> </a:t>
            </a:r>
            <a:endParaRPr lang="en-US" sz="4700" dirty="0"/>
          </a:p>
          <a:p>
            <a:pPr defTabSz="914400">
              <a:lnSpc>
                <a:spcPct val="120000"/>
              </a:lnSpc>
              <a:spcAft>
                <a:spcPts val="600"/>
              </a:spcAft>
              <a:buClr>
                <a:schemeClr val="accent6"/>
              </a:buClr>
              <a:buSzPct val="90000"/>
              <a:buFont typeface="Wingdings" panose="05000000000000000000" pitchFamily="2" charset="2"/>
              <a:buChar char="§"/>
            </a:pPr>
            <a:endParaRPr lang="en-US" dirty="0"/>
          </a:p>
        </p:txBody>
      </p:sp>
      <p:sp>
        <p:nvSpPr>
          <p:cNvPr id="6" name="TextBox 5">
            <a:extLst>
              <a:ext uri="{FF2B5EF4-FFF2-40B4-BE49-F238E27FC236}">
                <a16:creationId xmlns:a16="http://schemas.microsoft.com/office/drawing/2014/main" id="{A2AEA1E4-0FBE-4B48-BD96-66608C029507}"/>
              </a:ext>
            </a:extLst>
          </p:cNvPr>
          <p:cNvSpPr txBox="1"/>
          <p:nvPr/>
        </p:nvSpPr>
        <p:spPr>
          <a:xfrm>
            <a:off x="6411662" y="5576389"/>
            <a:ext cx="184731" cy="369332"/>
          </a:xfrm>
          <a:prstGeom prst="rect">
            <a:avLst/>
          </a:prstGeom>
          <a:noFill/>
        </p:spPr>
        <p:txBody>
          <a:bodyPr wrap="none" rtlCol="0">
            <a:spAutoFit/>
          </a:bodyPr>
          <a:lstStyle/>
          <a:p>
            <a:endParaRPr lang="en-US" dirty="0"/>
          </a:p>
        </p:txBody>
      </p:sp>
      <p:pic>
        <p:nvPicPr>
          <p:cNvPr id="18" name="Picture 17" descr="A close up of a sign&#10;&#10;Description automatically generated">
            <a:extLst>
              <a:ext uri="{FF2B5EF4-FFF2-40B4-BE49-F238E27FC236}">
                <a16:creationId xmlns:a16="http://schemas.microsoft.com/office/drawing/2014/main" id="{C16E8AB0-10D9-DB44-924E-4F00BC62746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573937" y="5143501"/>
            <a:ext cx="939800" cy="1143000"/>
          </a:xfrm>
          <a:prstGeom prst="rect">
            <a:avLst/>
          </a:prstGeom>
        </p:spPr>
      </p:pic>
    </p:spTree>
    <p:extLst>
      <p:ext uri="{BB962C8B-B14F-4D97-AF65-F5344CB8AC3E}">
        <p14:creationId xmlns:p14="http://schemas.microsoft.com/office/powerpoint/2010/main" val="90722149"/>
      </p:ext>
    </p:extLst>
  </p:cSld>
  <p:clrMapOvr>
    <a:overrideClrMapping bg1="dk1" tx1="lt1" bg2="dk2" tx2="lt2" accent1="accent1" accent2="accent2" accent3="accent3" accent4="accent4" accent5="accent5" accent6="accent6" hlink="hlink" folHlink="folHlink"/>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3DBBA26C-89C3-411F-9753-606A413F89A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9" name="Picture 8">
            <a:extLst>
              <a:ext uri="{FF2B5EF4-FFF2-40B4-BE49-F238E27FC236}">
                <a16:creationId xmlns:a16="http://schemas.microsoft.com/office/drawing/2014/main" id="{EEAD2215-6311-4D1C-B6B5-F57CB6BFCBC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11" name="Rectangle 10">
            <a:extLst>
              <a:ext uri="{FF2B5EF4-FFF2-40B4-BE49-F238E27FC236}">
                <a16:creationId xmlns:a16="http://schemas.microsoft.com/office/drawing/2014/main" id="{7BA5DE79-30D1-4A10-8DB9-0A6E523A97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a:extLst>
              <a:ext uri="{FF2B5EF4-FFF2-40B4-BE49-F238E27FC236}">
                <a16:creationId xmlns:a16="http://schemas.microsoft.com/office/drawing/2014/main" id="{9ABD0D63-D23F-4AE7-8270-4185EF9C1C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a:extLst>
              <a:ext uri="{FF2B5EF4-FFF2-40B4-BE49-F238E27FC236}">
                <a16:creationId xmlns:a16="http://schemas.microsoft.com/office/drawing/2014/main" id="{72168E9E-94E9-4BE3-B88C-C8A4681177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7533" y="0"/>
            <a:ext cx="7934348"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Rectangle 16">
            <a:extLst>
              <a:ext uri="{FF2B5EF4-FFF2-40B4-BE49-F238E27FC236}">
                <a16:creationId xmlns:a16="http://schemas.microsoft.com/office/drawing/2014/main" id="{12107AC1-AA0D-4097-B03D-FD3C632AB8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41881"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 name="TextBox 18">
            <a:extLst>
              <a:ext uri="{FF2B5EF4-FFF2-40B4-BE49-F238E27FC236}">
                <a16:creationId xmlns:a16="http://schemas.microsoft.com/office/drawing/2014/main" id="{7C8D231A-EC46-4736-B00F-76D307082204}"/>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91282" y="3262852"/>
            <a:ext cx="415636" cy="461665"/>
          </a:xfrm>
          <a:prstGeom prst="rect">
            <a:avLst/>
          </a:prstGeom>
          <a:noFill/>
        </p:spPr>
        <p:txBody>
          <a:bodyPr wrap="square" rtlCol="0">
            <a:spAutoFit/>
          </a:bodyPr>
          <a:lstStyle/>
          <a:p>
            <a:pPr algn="r">
              <a:spcAft>
                <a:spcPts val="600"/>
              </a:spcAft>
            </a:pPr>
            <a:r>
              <a:rPr lang="en-US" sz="2400" dirty="0">
                <a:solidFill>
                  <a:schemeClr val="accent6"/>
                </a:solidFill>
                <a:latin typeface="Wingdings 3" panose="05040102010807070707" pitchFamily="18" charset="2"/>
              </a:rPr>
              <a:t>z</a:t>
            </a:r>
            <a:endParaRPr lang="en-US" sz="2400" dirty="0">
              <a:solidFill>
                <a:schemeClr val="accent6"/>
              </a:solidFill>
              <a:latin typeface="MS Shell Dlg 2" panose="020B0604030504040204" pitchFamily="34" charset="0"/>
            </a:endParaRPr>
          </a:p>
        </p:txBody>
      </p:sp>
      <p:sp useBgFill="1">
        <p:nvSpPr>
          <p:cNvPr id="21" name="Rectangle 20">
            <a:extLst>
              <a:ext uri="{FF2B5EF4-FFF2-40B4-BE49-F238E27FC236}">
                <a16:creationId xmlns:a16="http://schemas.microsoft.com/office/drawing/2014/main" id="{92806DFD-E192-42CC-B190-3C4C95B8FF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9867"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558A0B6A-DEC0-46AC-8D12-B6E45FCD1E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33" y="0"/>
            <a:ext cx="12189867" cy="6858001"/>
          </a:xfrm>
          <a:prstGeom prst="rect">
            <a:avLst/>
          </a:prstGeom>
          <a:solidFill>
            <a:schemeClr val="tx2">
              <a:alpha val="1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5" name="Picture 24">
            <a:extLst>
              <a:ext uri="{FF2B5EF4-FFF2-40B4-BE49-F238E27FC236}">
                <a16:creationId xmlns:a16="http://schemas.microsoft.com/office/drawing/2014/main" id="{8C1A506D-EB69-4549-9782-F0EBB2A9AE9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sp>
        <p:nvSpPr>
          <p:cNvPr id="2" name="Title 1">
            <a:extLst>
              <a:ext uri="{FF2B5EF4-FFF2-40B4-BE49-F238E27FC236}">
                <a16:creationId xmlns:a16="http://schemas.microsoft.com/office/drawing/2014/main" id="{C6C073E2-D003-4C07-AA54-2F2ED6C9FC39}"/>
              </a:ext>
            </a:extLst>
          </p:cNvPr>
          <p:cNvSpPr>
            <a:spLocks noGrp="1"/>
          </p:cNvSpPr>
          <p:nvPr>
            <p:ph type="title"/>
          </p:nvPr>
        </p:nvSpPr>
        <p:spPr>
          <a:xfrm>
            <a:off x="1762602" y="2283623"/>
            <a:ext cx="7908513" cy="3377653"/>
          </a:xfrm>
        </p:spPr>
        <p:txBody>
          <a:bodyPr vert="horz" lIns="91440" tIns="45720" rIns="91440" bIns="45720" rtlCol="0" anchor="b">
            <a:normAutofit fontScale="90000"/>
          </a:bodyPr>
          <a:lstStyle/>
          <a:p>
            <a:pPr algn="ctr"/>
            <a:r>
              <a:rPr lang="en-US" sz="6000" b="1" dirty="0"/>
              <a:t>Q &amp; A</a:t>
            </a:r>
            <a:br>
              <a:rPr lang="en-US" sz="6000" b="1" dirty="0"/>
            </a:br>
            <a:r>
              <a:rPr lang="en-US" sz="3900" b="1" dirty="0"/>
              <a:t>Please submit your questions to “Everyone” within the chat</a:t>
            </a:r>
            <a:br>
              <a:rPr lang="en-US" sz="3900" b="1" dirty="0"/>
            </a:br>
            <a:r>
              <a:rPr lang="en-US" sz="3900" b="1" dirty="0"/>
              <a:t>or</a:t>
            </a:r>
            <a:br>
              <a:rPr lang="en-US" sz="3900" b="1" dirty="0"/>
            </a:br>
            <a:r>
              <a:rPr lang="en-US" sz="3900" b="1" dirty="0"/>
              <a:t>Submit your questions privately to the “Host”</a:t>
            </a:r>
            <a:br>
              <a:rPr lang="en-US" sz="5600" dirty="0"/>
            </a:br>
            <a:endParaRPr lang="en-US" sz="5600" dirty="0"/>
          </a:p>
        </p:txBody>
      </p:sp>
      <p:pic>
        <p:nvPicPr>
          <p:cNvPr id="16" name="Picture 15" descr="A close up of a sign&#10;&#10;Description automatically generated">
            <a:extLst>
              <a:ext uri="{FF2B5EF4-FFF2-40B4-BE49-F238E27FC236}">
                <a16:creationId xmlns:a16="http://schemas.microsoft.com/office/drawing/2014/main" id="{F774A840-A280-3C4D-B1AC-302F9C3B34C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573937" y="5143501"/>
            <a:ext cx="939800" cy="1143000"/>
          </a:xfrm>
          <a:prstGeom prst="rect">
            <a:avLst/>
          </a:prstGeom>
        </p:spPr>
      </p:pic>
    </p:spTree>
    <p:extLst>
      <p:ext uri="{BB962C8B-B14F-4D97-AF65-F5344CB8AC3E}">
        <p14:creationId xmlns:p14="http://schemas.microsoft.com/office/powerpoint/2010/main" val="101154215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adison">
  <a:themeElements>
    <a:clrScheme name="Madison">
      <a:dk1>
        <a:sysClr val="windowText" lastClr="000000"/>
      </a:dk1>
      <a:lt1>
        <a:sysClr val="window" lastClr="FFFFFF"/>
      </a:lt1>
      <a:dk2>
        <a:srgbClr val="1F2D29"/>
      </a:dk2>
      <a:lt2>
        <a:srgbClr val="C5FAEB"/>
      </a:lt2>
      <a:accent1>
        <a:srgbClr val="A1D68B"/>
      </a:accent1>
      <a:accent2>
        <a:srgbClr val="5EC795"/>
      </a:accent2>
      <a:accent3>
        <a:srgbClr val="4DADCF"/>
      </a:accent3>
      <a:accent4>
        <a:srgbClr val="CDB756"/>
      </a:accent4>
      <a:accent5>
        <a:srgbClr val="E29C36"/>
      </a:accent5>
      <a:accent6>
        <a:srgbClr val="8EC0C1"/>
      </a:accent6>
      <a:hlink>
        <a:srgbClr val="6D9D9B"/>
      </a:hlink>
      <a:folHlink>
        <a:srgbClr val="6D8583"/>
      </a:folHlink>
    </a:clrScheme>
    <a:fontScheme name="Madison">
      <a:majorFont>
        <a:latin typeface="Arial" panose="020B0604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panose="020B06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adison">
      <a:fillStyleLst>
        <a:solidFill>
          <a:schemeClr val="phClr"/>
        </a:solidFill>
        <a:gradFill rotWithShape="1">
          <a:gsLst>
            <a:gs pos="0">
              <a:schemeClr val="phClr">
                <a:tint val="48000"/>
                <a:alpha val="88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4000"/>
                <a:satMod val="130000"/>
                <a:lumMod val="92000"/>
              </a:schemeClr>
            </a:gs>
            <a:gs pos="100000">
              <a:schemeClr val="phClr">
                <a:shade val="76000"/>
                <a:satMod val="130000"/>
                <a:lumMod val="88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blipFill rotWithShape="1">
          <a:blip xmlns:r="http://schemas.openxmlformats.org/officeDocument/2006/relationships" r:embed="rId1"/>
          <a:stretch/>
        </a:blipFill>
      </a:bgFillStyleLst>
    </a:fmtScheme>
  </a:themeElements>
  <a:objectDefaults/>
  <a:extraClrSchemeLst/>
  <a:extLst>
    <a:ext uri="{05A4C25C-085E-4340-85A3-A5531E510DB2}">
      <thm15:themeFamily xmlns:thm15="http://schemas.microsoft.com/office/thememl/2012/main" name="Madison" id="{025CB5FB-2DD3-45EE-B6F0-CC461540EB19}" vid="{6AC10936-2DFC-4054-9ADF-B5E2C5F8619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TotalTime>
  <Words>2082</Words>
  <Application>Microsoft Macintosh PowerPoint</Application>
  <PresentationFormat>Widescreen</PresentationFormat>
  <Paragraphs>257</Paragraphs>
  <Slides>28</Slides>
  <Notes>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28</vt:i4>
      </vt:variant>
    </vt:vector>
  </HeadingPairs>
  <TitlesOfParts>
    <vt:vector size="35" baseType="lpstr">
      <vt:lpstr>Arial</vt:lpstr>
      <vt:lpstr>Calibri</vt:lpstr>
      <vt:lpstr>Courier New</vt:lpstr>
      <vt:lpstr>MS Shell Dlg 2</vt:lpstr>
      <vt:lpstr>Wingdings</vt:lpstr>
      <vt:lpstr>Wingdings 3</vt:lpstr>
      <vt:lpstr>Madison</vt:lpstr>
      <vt:lpstr>VIRTUAL ATHLETICS FORUM</vt:lpstr>
      <vt:lpstr>Welcome Pacific Coast Athletic Conference Athletics Update  Academic Advising Virtual Commencement Counseling Admissions &amp; Records Eligibility Athletic Training Equipment Financial Aid Q &amp; A     </vt:lpstr>
      <vt:lpstr>PowerPoint Presentation</vt:lpstr>
      <vt:lpstr>PACIFIC COAST ATHLETIC CONFERENCE (PCAC) Commissioner John Woods</vt:lpstr>
      <vt:lpstr>ATHLETICS UPDATES Presented by Nedra Brown Associate Dean of Athletics &amp; Athletic Director</vt:lpstr>
      <vt:lpstr>PowerPoint Presentation</vt:lpstr>
      <vt:lpstr>PowerPoint Presentation</vt:lpstr>
      <vt:lpstr>PowerPoint Presentation</vt:lpstr>
      <vt:lpstr>Athletic Academic Advising Presented by Patrick Aure – patrick.aure@gcccd.edu  </vt:lpstr>
      <vt:lpstr>Athletic Academic Advising Presented by Patrick Aure – patrick.aure@gcccd.edu </vt:lpstr>
      <vt:lpstr>PowerPoint Presentation</vt:lpstr>
      <vt:lpstr>PowerPoint Presentation</vt:lpstr>
      <vt:lpstr>PowerPoint Presentation</vt:lpstr>
      <vt:lpstr>PowerPoint Presentation</vt:lpstr>
      <vt:lpstr>PowerPoint Presentation</vt:lpstr>
      <vt:lpstr>PowerPoint Presentation</vt:lpstr>
      <vt:lpstr>Admissions &amp; Records Presented by Lisa Lundgren – lisa.lundgren@gcccd.edu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Financial Aid &amp; Scholarships Presented by Diana Barajas – diana.barajas@gcccd.edu  </vt:lpstr>
      <vt:lpstr>PowerPoint Presentation</vt:lpstr>
      <vt:lpstr>Q &amp; A Please submit your questions to “Everyone” within the chat or Submit your questions privately to the “Host”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VIRTUAL ATHLETICS FORUM</dc:title>
  <dc:creator>Samantha Seiders</dc:creator>
  <cp:lastModifiedBy>Samantha Seiders</cp:lastModifiedBy>
  <cp:revision>7</cp:revision>
  <dcterms:created xsi:type="dcterms:W3CDTF">2020-05-13T23:47:20Z</dcterms:created>
  <dcterms:modified xsi:type="dcterms:W3CDTF">2020-05-14T23:39:26Z</dcterms:modified>
</cp:coreProperties>
</file>